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2"/>
  </p:sldMasterIdLst>
  <p:sldIdLst>
    <p:sldId id="266" r:id="rId3"/>
    <p:sldId id="256" r:id="rId4"/>
    <p:sldId id="261" r:id="rId5"/>
    <p:sldId id="258" r:id="rId6"/>
    <p:sldId id="257" r:id="rId7"/>
    <p:sldId id="259" r:id="rId8"/>
    <p:sldId id="260" r:id="rId9"/>
    <p:sldId id="263" r:id="rId10"/>
    <p:sldId id="264" r:id="rId11"/>
    <p:sldId id="268" r:id="rId1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S-Logo groß_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340768"/>
            <a:ext cx="5614416" cy="332770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5755903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0" dirty="0">
                <a:latin typeface="+mj-lt"/>
                <a:ea typeface="Segoe UI Light" charset="0"/>
                <a:cs typeface="Segoe UI Light" charset="0"/>
              </a:rPr>
              <a:t>Österreichische Agentur für Gesundheit und Ernährungssicherheit</a:t>
            </a:r>
          </a:p>
          <a:p>
            <a:pPr algn="ctr"/>
            <a:r>
              <a:rPr lang="de-DE" sz="2200" b="1" dirty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rPr>
              <a:t>www.ages.at</a:t>
            </a:r>
          </a:p>
        </p:txBody>
      </p:sp>
    </p:spTree>
    <p:extLst>
      <p:ext uri="{BB962C8B-B14F-4D97-AF65-F5344CB8AC3E}">
        <p14:creationId xmlns:p14="http://schemas.microsoft.com/office/powerpoint/2010/main" val="35781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84936">
            <a:off x="704144" y="969446"/>
            <a:ext cx="5040000" cy="3240895"/>
          </a:xfrm>
          <a:prstGeom prst="rect">
            <a:avLst/>
          </a:prstGeom>
          <a:effectLst/>
        </p:spPr>
      </p:pic>
      <p:pic>
        <p:nvPicPr>
          <p:cNvPr id="23" name="Bild 5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4936">
            <a:off x="1498544" y="1567120"/>
            <a:ext cx="3451200" cy="2045548"/>
          </a:xfrm>
          <a:prstGeom prst="rect">
            <a:avLst/>
          </a:prstGeom>
        </p:spPr>
      </p:pic>
      <p:pic>
        <p:nvPicPr>
          <p:cNvPr id="25" name="Grafik 24" descr="Hier können Sie Kontaktdaten eintragen&#10;" title="Visitkar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807" y="3205841"/>
            <a:ext cx="5040000" cy="3240895"/>
          </a:xfrm>
          <a:prstGeom prst="rect">
            <a:avLst/>
          </a:prstGeom>
          <a:effectLst>
            <a:outerShdw blurRad="76200" dist="88900" dir="2280000" sx="102000" sy="102000" algn="br" rotWithShape="0">
              <a:prstClr val="black">
                <a:alpha val="24000"/>
              </a:prstClr>
            </a:outerShdw>
          </a:effectLst>
        </p:spPr>
      </p:pic>
      <p:sp>
        <p:nvSpPr>
          <p:cNvPr id="9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741001" y="3668675"/>
            <a:ext cx="4749685" cy="277840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Funktion und/oder Abteilung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41000" y="4089618"/>
            <a:ext cx="4749685" cy="54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AGES – Österreichische Agentur für Gesundheit</a:t>
            </a:r>
            <a:b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</a:b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und Ernährungssicherheit GmbH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741001" y="4788783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Straße Nummer 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741001" y="5060507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A-PLZ Ort</a:t>
            </a:r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741000" y="5332481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b="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T +43 (0) 50 555-XXXXX | M +43 (0) 664 XXX XX </a:t>
            </a:r>
            <a:r>
              <a:rPr lang="de-DE" dirty="0" err="1"/>
              <a:t>XX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741000" y="6045112"/>
            <a:ext cx="4749684" cy="27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www.ages.at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740999" y="5765866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b="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vorname.nachname@ages.at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740999" y="3383784"/>
            <a:ext cx="4749685" cy="280332"/>
          </a:xfrm>
        </p:spPr>
        <p:txBody>
          <a:bodyPr vert="horz" lIns="91440" tIns="36000" rIns="91440" bIns="45720" rtlCol="0" anchor="ctr">
            <a:noAutofit/>
          </a:bodyPr>
          <a:lstStyle>
            <a:lvl1pPr>
              <a:defRPr lang="de-DE" sz="1500" b="1" dirty="0">
                <a:latin typeface="+mj-lt"/>
                <a:ea typeface="Segoe UI Semibold" charset="0"/>
                <a:cs typeface="Segoe UI Semibold" charset="0"/>
              </a:defRPr>
            </a:lvl1pPr>
          </a:lstStyle>
          <a:p>
            <a:pPr marL="0" lvl="0" indent="0">
              <a:lnSpc>
                <a:spcPts val="2500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/>
              <a:t>Titel 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403126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84936">
            <a:off x="704144" y="969446"/>
            <a:ext cx="5040000" cy="3240895"/>
          </a:xfrm>
          <a:prstGeom prst="rect">
            <a:avLst/>
          </a:prstGeom>
          <a:effectLst/>
        </p:spPr>
      </p:pic>
      <p:pic>
        <p:nvPicPr>
          <p:cNvPr id="23" name="Bild 5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4936">
            <a:off x="1498544" y="1567120"/>
            <a:ext cx="3451200" cy="2045548"/>
          </a:xfrm>
          <a:prstGeom prst="rect">
            <a:avLst/>
          </a:prstGeom>
        </p:spPr>
      </p:pic>
      <p:pic>
        <p:nvPicPr>
          <p:cNvPr id="25" name="Grafik 24" descr="Hier können Sie Kontaktdaten eintragen" title="Visitenkar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807" y="3205841"/>
            <a:ext cx="5040000" cy="3240895"/>
          </a:xfrm>
          <a:prstGeom prst="rect">
            <a:avLst/>
          </a:prstGeom>
          <a:effectLst>
            <a:outerShdw blurRad="76200" dist="88900" dir="2280000" sx="102000" sy="102000" algn="br" rotWithShape="0">
              <a:prstClr val="black">
                <a:alpha val="24000"/>
              </a:prstClr>
            </a:outerShdw>
          </a:effectLst>
        </p:spPr>
      </p:pic>
      <p:sp>
        <p:nvSpPr>
          <p:cNvPr id="9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741001" y="3668675"/>
            <a:ext cx="4749685" cy="277840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Funktion und/oder Abteilung (engl.)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41000" y="4070568"/>
            <a:ext cx="4749685" cy="54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AGES – </a:t>
            </a:r>
            <a:r>
              <a:rPr lang="en-US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Austrian Agency for Health &amp; Food Safety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741001" y="4788783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Straße Nummer 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741001" y="5060507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PLZ Vienna, Austria</a:t>
            </a:r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741000" y="5332481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T +43 (0) 5 0555-XXXXX | M +43 (0) 664 XXX XX </a:t>
            </a:r>
            <a:r>
              <a:rPr lang="de-DE" dirty="0" err="1"/>
              <a:t>XX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741000" y="6045112"/>
            <a:ext cx="4749684" cy="27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www.ages.at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740999" y="5765866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vorname.nachname@ages.at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740999" y="3383784"/>
            <a:ext cx="4749685" cy="280332"/>
          </a:xfrm>
        </p:spPr>
        <p:txBody>
          <a:bodyPr vert="horz" lIns="91440" tIns="36000" rIns="91440" bIns="45720" rtlCol="0" anchor="ctr">
            <a:noAutofit/>
          </a:bodyPr>
          <a:lstStyle>
            <a:lvl1pPr>
              <a:defRPr lang="de-DE" sz="1500" b="1" dirty="0">
                <a:latin typeface="+mj-lt"/>
                <a:ea typeface="Segoe UI Semibold" charset="0"/>
                <a:cs typeface="Segoe UI Semibold" charset="0"/>
              </a:defRPr>
            </a:lvl1pPr>
          </a:lstStyle>
          <a:p>
            <a:pPr marL="0" lvl="0" indent="0">
              <a:lnSpc>
                <a:spcPts val="2500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/>
              <a:t>Titel 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318753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S-Logo groß_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340768"/>
            <a:ext cx="5614416" cy="332770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5755903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dirty="0">
                <a:latin typeface="+mj-lt"/>
                <a:ea typeface="Segoe UI Light" charset="0"/>
                <a:cs typeface="Segoe UI Light" charset="0"/>
              </a:rPr>
              <a:t>Austrian Agency for Health and Food Safety</a:t>
            </a:r>
            <a:endParaRPr lang="de-DE" sz="2200" b="0" dirty="0">
              <a:latin typeface="+mj-lt"/>
              <a:ea typeface="Segoe UI Light" charset="0"/>
              <a:cs typeface="Segoe UI Light" charset="0"/>
            </a:endParaRPr>
          </a:p>
          <a:p>
            <a:pPr algn="ctr"/>
            <a:r>
              <a:rPr lang="de-DE" sz="2200" b="1" dirty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rPr>
              <a:t>www.ages.at</a:t>
            </a:r>
          </a:p>
        </p:txBody>
      </p:sp>
    </p:spTree>
    <p:extLst>
      <p:ext uri="{BB962C8B-B14F-4D97-AF65-F5344CB8AC3E}">
        <p14:creationId xmlns:p14="http://schemas.microsoft.com/office/powerpoint/2010/main" val="185380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57800"/>
            <a:ext cx="9145439" cy="180020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8642" y="5609103"/>
            <a:ext cx="5940000" cy="60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200" dirty="0" smtClean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Titel Vorname Nachname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50081" y="6217115"/>
            <a:ext cx="7778303" cy="360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000" b="1" dirty="0" smtClean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Abteilung &amp; Bereich bitte eintragen!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83568" y="1556022"/>
            <a:ext cx="7776864" cy="2593058"/>
          </a:xfrm>
        </p:spPr>
        <p:txBody>
          <a:bodyPr anchor="ctr">
            <a:noAutofit/>
          </a:bodyPr>
          <a:lstStyle>
            <a:lvl1pPr algn="ctr">
              <a:defRPr sz="4400" b="0">
                <a:solidFill>
                  <a:sysClr val="windowText" lastClr="000000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r>
              <a:rPr lang="de-DE" dirty="0"/>
              <a:t>TITEL DER PRÄSENTATION EINFÜGEN</a:t>
            </a:r>
          </a:p>
        </p:txBody>
      </p:sp>
      <p:pic>
        <p:nvPicPr>
          <p:cNvPr id="9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-Folien mit Bo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57800"/>
            <a:ext cx="9145439" cy="180020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50081" y="6217115"/>
            <a:ext cx="7994327" cy="360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000" b="1" dirty="0" smtClean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Untertitel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-5097" y="-5877"/>
            <a:ext cx="9156084" cy="628757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172"/>
              <a:gd name="connsiteX1" fmla="*/ 21600 w 21600"/>
              <a:gd name="connsiteY1" fmla="*/ 0 h 20172"/>
              <a:gd name="connsiteX2" fmla="*/ 21600 w 21600"/>
              <a:gd name="connsiteY2" fmla="*/ 17322 h 20172"/>
              <a:gd name="connsiteX3" fmla="*/ 0 w 21600"/>
              <a:gd name="connsiteY3" fmla="*/ 20172 h 20172"/>
              <a:gd name="connsiteX4" fmla="*/ 0 w 21600"/>
              <a:gd name="connsiteY4" fmla="*/ 0 h 20172"/>
              <a:gd name="connsiteX0" fmla="*/ 0 w 129112"/>
              <a:gd name="connsiteY0" fmla="*/ 0 h 72325"/>
              <a:gd name="connsiteX1" fmla="*/ 21600 w 129112"/>
              <a:gd name="connsiteY1" fmla="*/ 0 h 72325"/>
              <a:gd name="connsiteX2" fmla="*/ 129112 w 129112"/>
              <a:gd name="connsiteY2" fmla="*/ 72325 h 72325"/>
              <a:gd name="connsiteX3" fmla="*/ 0 w 129112"/>
              <a:gd name="connsiteY3" fmla="*/ 20172 h 72325"/>
              <a:gd name="connsiteX4" fmla="*/ 0 w 129112"/>
              <a:gd name="connsiteY4" fmla="*/ 0 h 72325"/>
              <a:gd name="connsiteX0" fmla="*/ 44369 w 173481"/>
              <a:gd name="connsiteY0" fmla="*/ 0 h 72325"/>
              <a:gd name="connsiteX1" fmla="*/ 65969 w 173481"/>
              <a:gd name="connsiteY1" fmla="*/ 0 h 72325"/>
              <a:gd name="connsiteX2" fmla="*/ 173481 w 173481"/>
              <a:gd name="connsiteY2" fmla="*/ 72325 h 72325"/>
              <a:gd name="connsiteX3" fmla="*/ 0 w 173481"/>
              <a:gd name="connsiteY3" fmla="*/ 55520 h 72325"/>
              <a:gd name="connsiteX4" fmla="*/ 44369 w 173481"/>
              <a:gd name="connsiteY4" fmla="*/ 0 h 72325"/>
              <a:gd name="connsiteX0" fmla="*/ 44369 w 173481"/>
              <a:gd name="connsiteY0" fmla="*/ 0 h 72325"/>
              <a:gd name="connsiteX1" fmla="*/ 65969 w 173481"/>
              <a:gd name="connsiteY1" fmla="*/ 0 h 72325"/>
              <a:gd name="connsiteX2" fmla="*/ 173481 w 173481"/>
              <a:gd name="connsiteY2" fmla="*/ 72325 h 72325"/>
              <a:gd name="connsiteX3" fmla="*/ 0 w 173481"/>
              <a:gd name="connsiteY3" fmla="*/ 55520 h 72325"/>
              <a:gd name="connsiteX4" fmla="*/ 44369 w 173481"/>
              <a:gd name="connsiteY4" fmla="*/ 0 h 72325"/>
              <a:gd name="connsiteX0" fmla="*/ 44149 w 173261"/>
              <a:gd name="connsiteY0" fmla="*/ 0 h 72325"/>
              <a:gd name="connsiteX1" fmla="*/ 65749 w 173261"/>
              <a:gd name="connsiteY1" fmla="*/ 0 h 72325"/>
              <a:gd name="connsiteX2" fmla="*/ 173261 w 173261"/>
              <a:gd name="connsiteY2" fmla="*/ 72325 h 72325"/>
              <a:gd name="connsiteX3" fmla="*/ 0 w 173261"/>
              <a:gd name="connsiteY3" fmla="*/ 55447 h 72325"/>
              <a:gd name="connsiteX4" fmla="*/ 44149 w 173261"/>
              <a:gd name="connsiteY4" fmla="*/ 0 h 72325"/>
              <a:gd name="connsiteX0" fmla="*/ 44149 w 173261"/>
              <a:gd name="connsiteY0" fmla="*/ 0 h 72325"/>
              <a:gd name="connsiteX1" fmla="*/ 65749 w 173261"/>
              <a:gd name="connsiteY1" fmla="*/ 0 h 72325"/>
              <a:gd name="connsiteX2" fmla="*/ 173261 w 173261"/>
              <a:gd name="connsiteY2" fmla="*/ 72325 h 72325"/>
              <a:gd name="connsiteX3" fmla="*/ 0 w 173261"/>
              <a:gd name="connsiteY3" fmla="*/ 55447 h 72325"/>
              <a:gd name="connsiteX4" fmla="*/ 44149 w 173261"/>
              <a:gd name="connsiteY4" fmla="*/ 0 h 72325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74 w 172748"/>
              <a:gd name="connsiteY0" fmla="*/ 0 h 118160"/>
              <a:gd name="connsiteX1" fmla="*/ 65749 w 172748"/>
              <a:gd name="connsiteY1" fmla="*/ 45762 h 118160"/>
              <a:gd name="connsiteX2" fmla="*/ 172748 w 172748"/>
              <a:gd name="connsiteY2" fmla="*/ 118160 h 118160"/>
              <a:gd name="connsiteX3" fmla="*/ 0 w 172748"/>
              <a:gd name="connsiteY3" fmla="*/ 101209 h 118160"/>
              <a:gd name="connsiteX4" fmla="*/ 74 w 172748"/>
              <a:gd name="connsiteY4" fmla="*/ 0 h 118160"/>
              <a:gd name="connsiteX0" fmla="*/ 74 w 172748"/>
              <a:gd name="connsiteY0" fmla="*/ 0 h 118160"/>
              <a:gd name="connsiteX1" fmla="*/ 171647 w 172748"/>
              <a:gd name="connsiteY1" fmla="*/ 366 h 118160"/>
              <a:gd name="connsiteX2" fmla="*/ 172748 w 172748"/>
              <a:gd name="connsiteY2" fmla="*/ 118160 h 118160"/>
              <a:gd name="connsiteX3" fmla="*/ 0 w 172748"/>
              <a:gd name="connsiteY3" fmla="*/ 101209 h 118160"/>
              <a:gd name="connsiteX4" fmla="*/ 74 w 172748"/>
              <a:gd name="connsiteY4" fmla="*/ 0 h 118160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20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20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42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940 w 172015"/>
              <a:gd name="connsiteY1" fmla="*/ 219 h 118087"/>
              <a:gd name="connsiteX2" fmla="*/ 172015 w 172015"/>
              <a:gd name="connsiteY2" fmla="*/ 118087 h 118087"/>
              <a:gd name="connsiteX3" fmla="*/ 0 w 172015"/>
              <a:gd name="connsiteY3" fmla="*/ 101429 h 118087"/>
              <a:gd name="connsiteX4" fmla="*/ 74 w 172015"/>
              <a:gd name="connsiteY4" fmla="*/ 0 h 118087"/>
              <a:gd name="connsiteX0" fmla="*/ 4166 w 176107"/>
              <a:gd name="connsiteY0" fmla="*/ 0 h 118087"/>
              <a:gd name="connsiteX1" fmla="*/ 176032 w 176107"/>
              <a:gd name="connsiteY1" fmla="*/ 219 h 118087"/>
              <a:gd name="connsiteX2" fmla="*/ 176107 w 176107"/>
              <a:gd name="connsiteY2" fmla="*/ 118087 h 118087"/>
              <a:gd name="connsiteX3" fmla="*/ 0 w 176107"/>
              <a:gd name="connsiteY3" fmla="*/ 102859 h 118087"/>
              <a:gd name="connsiteX4" fmla="*/ 4166 w 176107"/>
              <a:gd name="connsiteY4" fmla="*/ 0 h 118087"/>
              <a:gd name="connsiteX0" fmla="*/ 4166 w 176107"/>
              <a:gd name="connsiteY0" fmla="*/ 0 h 118087"/>
              <a:gd name="connsiteX1" fmla="*/ 176032 w 176107"/>
              <a:gd name="connsiteY1" fmla="*/ 219 h 118087"/>
              <a:gd name="connsiteX2" fmla="*/ 176107 w 176107"/>
              <a:gd name="connsiteY2" fmla="*/ 118087 h 118087"/>
              <a:gd name="connsiteX3" fmla="*/ 0 w 176107"/>
              <a:gd name="connsiteY3" fmla="*/ 102859 h 118087"/>
              <a:gd name="connsiteX4" fmla="*/ 4166 w 176107"/>
              <a:gd name="connsiteY4" fmla="*/ 0 h 11808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1896"/>
              <a:gd name="connsiteY0" fmla="*/ 0 h 119597"/>
              <a:gd name="connsiteX1" fmla="*/ 171861 w 171896"/>
              <a:gd name="connsiteY1" fmla="*/ 1709 h 119597"/>
              <a:gd name="connsiteX2" fmla="*/ 171857 w 171896"/>
              <a:gd name="connsiteY2" fmla="*/ 119597 h 119597"/>
              <a:gd name="connsiteX3" fmla="*/ 0 w 171896"/>
              <a:gd name="connsiteY3" fmla="*/ 102859 h 119597"/>
              <a:gd name="connsiteX4" fmla="*/ 4166 w 171896"/>
              <a:gd name="connsiteY4" fmla="*/ 0 h 119597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8047"/>
              <a:gd name="connsiteX1" fmla="*/ 172046 w 172081"/>
              <a:gd name="connsiteY1" fmla="*/ 0 h 118047"/>
              <a:gd name="connsiteX2" fmla="*/ 172042 w 172081"/>
              <a:gd name="connsiteY2" fmla="*/ 118047 h 118047"/>
              <a:gd name="connsiteX3" fmla="*/ 185 w 172081"/>
              <a:gd name="connsiteY3" fmla="*/ 101150 h 118047"/>
              <a:gd name="connsiteX4" fmla="*/ 1 w 172081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11"/>
              <a:gd name="connsiteY0" fmla="*/ 0 h 118028"/>
              <a:gd name="connsiteX1" fmla="*/ 171986 w 172011"/>
              <a:gd name="connsiteY1" fmla="*/ 100 h 118028"/>
              <a:gd name="connsiteX2" fmla="*/ 171863 w 172011"/>
              <a:gd name="connsiteY2" fmla="*/ 118028 h 118028"/>
              <a:gd name="connsiteX3" fmla="*/ 185 w 172011"/>
              <a:gd name="connsiteY3" fmla="*/ 101131 h 118028"/>
              <a:gd name="connsiteX4" fmla="*/ 1 w 172011"/>
              <a:gd name="connsiteY4" fmla="*/ 0 h 118028"/>
              <a:gd name="connsiteX0" fmla="*/ 1 w 171902"/>
              <a:gd name="connsiteY0" fmla="*/ 0 h 118028"/>
              <a:gd name="connsiteX1" fmla="*/ 171867 w 171902"/>
              <a:gd name="connsiteY1" fmla="*/ 100 h 118028"/>
              <a:gd name="connsiteX2" fmla="*/ 171863 w 171902"/>
              <a:gd name="connsiteY2" fmla="*/ 118028 h 118028"/>
              <a:gd name="connsiteX3" fmla="*/ 185 w 171902"/>
              <a:gd name="connsiteY3" fmla="*/ 101131 h 118028"/>
              <a:gd name="connsiteX4" fmla="*/ 1 w 171902"/>
              <a:gd name="connsiteY4" fmla="*/ 0 h 118028"/>
              <a:gd name="connsiteX0" fmla="*/ 3 w 171815"/>
              <a:gd name="connsiteY0" fmla="*/ 0 h 117998"/>
              <a:gd name="connsiteX1" fmla="*/ 171780 w 171815"/>
              <a:gd name="connsiteY1" fmla="*/ 70 h 117998"/>
              <a:gd name="connsiteX2" fmla="*/ 171776 w 171815"/>
              <a:gd name="connsiteY2" fmla="*/ 117998 h 117998"/>
              <a:gd name="connsiteX3" fmla="*/ 98 w 171815"/>
              <a:gd name="connsiteY3" fmla="*/ 101101 h 117998"/>
              <a:gd name="connsiteX4" fmla="*/ 3 w 171815"/>
              <a:gd name="connsiteY4" fmla="*/ 0 h 117998"/>
              <a:gd name="connsiteX0" fmla="*/ 4 w 171786"/>
              <a:gd name="connsiteY0" fmla="*/ 0 h 117938"/>
              <a:gd name="connsiteX1" fmla="*/ 171751 w 171786"/>
              <a:gd name="connsiteY1" fmla="*/ 10 h 117938"/>
              <a:gd name="connsiteX2" fmla="*/ 171747 w 171786"/>
              <a:gd name="connsiteY2" fmla="*/ 117938 h 117938"/>
              <a:gd name="connsiteX3" fmla="*/ 69 w 171786"/>
              <a:gd name="connsiteY3" fmla="*/ 101041 h 117938"/>
              <a:gd name="connsiteX4" fmla="*/ 4 w 171786"/>
              <a:gd name="connsiteY4" fmla="*/ 0 h 117938"/>
              <a:gd name="connsiteX0" fmla="*/ 24 w 171717"/>
              <a:gd name="connsiteY0" fmla="*/ 0 h 117938"/>
              <a:gd name="connsiteX1" fmla="*/ 171682 w 171717"/>
              <a:gd name="connsiteY1" fmla="*/ 10 h 117938"/>
              <a:gd name="connsiteX2" fmla="*/ 171678 w 171717"/>
              <a:gd name="connsiteY2" fmla="*/ 117938 h 117938"/>
              <a:gd name="connsiteX3" fmla="*/ 0 w 171717"/>
              <a:gd name="connsiteY3" fmla="*/ 101041 h 117938"/>
              <a:gd name="connsiteX4" fmla="*/ 24 w 171717"/>
              <a:gd name="connsiteY4" fmla="*/ 0 h 117938"/>
              <a:gd name="connsiteX0" fmla="*/ 24 w 171717"/>
              <a:gd name="connsiteY0" fmla="*/ 79 h 117928"/>
              <a:gd name="connsiteX1" fmla="*/ 171682 w 171717"/>
              <a:gd name="connsiteY1" fmla="*/ 0 h 117928"/>
              <a:gd name="connsiteX2" fmla="*/ 171678 w 171717"/>
              <a:gd name="connsiteY2" fmla="*/ 117928 h 117928"/>
              <a:gd name="connsiteX3" fmla="*/ 0 w 171717"/>
              <a:gd name="connsiteY3" fmla="*/ 101031 h 117928"/>
              <a:gd name="connsiteX4" fmla="*/ 24 w 171717"/>
              <a:gd name="connsiteY4" fmla="*/ 79 h 117928"/>
              <a:gd name="connsiteX0" fmla="*/ 6 w 171729"/>
              <a:gd name="connsiteY0" fmla="*/ 0 h 117938"/>
              <a:gd name="connsiteX1" fmla="*/ 171694 w 171729"/>
              <a:gd name="connsiteY1" fmla="*/ 10 h 117938"/>
              <a:gd name="connsiteX2" fmla="*/ 171690 w 171729"/>
              <a:gd name="connsiteY2" fmla="*/ 117938 h 117938"/>
              <a:gd name="connsiteX3" fmla="*/ 12 w 171729"/>
              <a:gd name="connsiteY3" fmla="*/ 101041 h 117938"/>
              <a:gd name="connsiteX4" fmla="*/ 6 w 171729"/>
              <a:gd name="connsiteY4" fmla="*/ 0 h 117938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79"/>
              <a:gd name="connsiteX1" fmla="*/ 171694 w 171725"/>
              <a:gd name="connsiteY1" fmla="*/ 10 h 117879"/>
              <a:gd name="connsiteX2" fmla="*/ 171660 w 171725"/>
              <a:gd name="connsiteY2" fmla="*/ 117879 h 117879"/>
              <a:gd name="connsiteX3" fmla="*/ 12 w 171725"/>
              <a:gd name="connsiteY3" fmla="*/ 101041 h 117879"/>
              <a:gd name="connsiteX4" fmla="*/ 6 w 171725"/>
              <a:gd name="connsiteY4" fmla="*/ 0 h 117879"/>
              <a:gd name="connsiteX0" fmla="*/ 6 w 171721"/>
              <a:gd name="connsiteY0" fmla="*/ 0 h 117849"/>
              <a:gd name="connsiteX1" fmla="*/ 171694 w 171721"/>
              <a:gd name="connsiteY1" fmla="*/ 10 h 117849"/>
              <a:gd name="connsiteX2" fmla="*/ 171600 w 171721"/>
              <a:gd name="connsiteY2" fmla="*/ 117849 h 117849"/>
              <a:gd name="connsiteX3" fmla="*/ 12 w 171721"/>
              <a:gd name="connsiteY3" fmla="*/ 101041 h 117849"/>
              <a:gd name="connsiteX4" fmla="*/ 6 w 171721"/>
              <a:gd name="connsiteY4" fmla="*/ 0 h 117849"/>
              <a:gd name="connsiteX0" fmla="*/ 6 w 171639"/>
              <a:gd name="connsiteY0" fmla="*/ 0 h 117849"/>
              <a:gd name="connsiteX1" fmla="*/ 171605 w 171639"/>
              <a:gd name="connsiteY1" fmla="*/ 10 h 117849"/>
              <a:gd name="connsiteX2" fmla="*/ 171600 w 171639"/>
              <a:gd name="connsiteY2" fmla="*/ 117849 h 117849"/>
              <a:gd name="connsiteX3" fmla="*/ 12 w 171639"/>
              <a:gd name="connsiteY3" fmla="*/ 101041 h 117849"/>
              <a:gd name="connsiteX4" fmla="*/ 6 w 171639"/>
              <a:gd name="connsiteY4" fmla="*/ 0 h 117849"/>
              <a:gd name="connsiteX0" fmla="*/ 6 w 171639"/>
              <a:gd name="connsiteY0" fmla="*/ 63 h 117912"/>
              <a:gd name="connsiteX1" fmla="*/ 171605 w 171639"/>
              <a:gd name="connsiteY1" fmla="*/ 0 h 117912"/>
              <a:gd name="connsiteX2" fmla="*/ 171600 w 171639"/>
              <a:gd name="connsiteY2" fmla="*/ 117912 h 117912"/>
              <a:gd name="connsiteX3" fmla="*/ 12 w 171639"/>
              <a:gd name="connsiteY3" fmla="*/ 101104 h 117912"/>
              <a:gd name="connsiteX4" fmla="*/ 6 w 171639"/>
              <a:gd name="connsiteY4" fmla="*/ 63 h 117912"/>
              <a:gd name="connsiteX0" fmla="*/ 6 w 171749"/>
              <a:gd name="connsiteY0" fmla="*/ 63 h 117912"/>
              <a:gd name="connsiteX1" fmla="*/ 171724 w 171749"/>
              <a:gd name="connsiteY1" fmla="*/ 0 h 117912"/>
              <a:gd name="connsiteX2" fmla="*/ 171600 w 171749"/>
              <a:gd name="connsiteY2" fmla="*/ 117912 h 117912"/>
              <a:gd name="connsiteX3" fmla="*/ 12 w 171749"/>
              <a:gd name="connsiteY3" fmla="*/ 101104 h 117912"/>
              <a:gd name="connsiteX4" fmla="*/ 6 w 171749"/>
              <a:gd name="connsiteY4" fmla="*/ 63 h 117912"/>
              <a:gd name="connsiteX0" fmla="*/ 3 w 171806"/>
              <a:gd name="connsiteY0" fmla="*/ 33 h 117912"/>
              <a:gd name="connsiteX1" fmla="*/ 171781 w 171806"/>
              <a:gd name="connsiteY1" fmla="*/ 0 h 117912"/>
              <a:gd name="connsiteX2" fmla="*/ 171657 w 171806"/>
              <a:gd name="connsiteY2" fmla="*/ 117912 h 117912"/>
              <a:gd name="connsiteX3" fmla="*/ 69 w 171806"/>
              <a:gd name="connsiteY3" fmla="*/ 101104 h 117912"/>
              <a:gd name="connsiteX4" fmla="*/ 3 w 17180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223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223 h 117912"/>
              <a:gd name="connsiteX4" fmla="*/ 23 w 171826"/>
              <a:gd name="connsiteY4" fmla="*/ 33 h 117912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223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223 h 118001"/>
              <a:gd name="connsiteX4" fmla="*/ 23 w 171835"/>
              <a:gd name="connsiteY4" fmla="*/ 33 h 118001"/>
              <a:gd name="connsiteX0" fmla="*/ 63 w 171875"/>
              <a:gd name="connsiteY0" fmla="*/ 33 h 118001"/>
              <a:gd name="connsiteX1" fmla="*/ 171841 w 171875"/>
              <a:gd name="connsiteY1" fmla="*/ 0 h 118001"/>
              <a:gd name="connsiteX2" fmla="*/ 171836 w 171875"/>
              <a:gd name="connsiteY2" fmla="*/ 118001 h 118001"/>
              <a:gd name="connsiteX3" fmla="*/ 0 w 171875"/>
              <a:gd name="connsiteY3" fmla="*/ 101382 h 118001"/>
              <a:gd name="connsiteX4" fmla="*/ 63 w 17187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35" h="118001">
                <a:moveTo>
                  <a:pt x="23" y="33"/>
                </a:moveTo>
                <a:lnTo>
                  <a:pt x="171801" y="0"/>
                </a:lnTo>
                <a:cubicBezTo>
                  <a:pt x="171924" y="39240"/>
                  <a:pt x="171673" y="78761"/>
                  <a:pt x="171796" y="118001"/>
                </a:cubicBezTo>
                <a:cubicBezTo>
                  <a:pt x="160413" y="113920"/>
                  <a:pt x="32823" y="82080"/>
                  <a:pt x="0" y="101382"/>
                </a:cubicBezTo>
                <a:cubicBezTo>
                  <a:pt x="25" y="67646"/>
                  <a:pt x="-2" y="33769"/>
                  <a:pt x="23" y="33"/>
                </a:cubicBezTo>
                <a:close/>
              </a:path>
            </a:pathLst>
          </a:custGeom>
        </p:spPr>
        <p:txBody>
          <a:bodyPr anchor="ctr"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</a:lstStyle>
          <a:p>
            <a:r>
              <a:rPr lang="de-AT" dirty="0"/>
              <a:t>Bild mit Klick auf Icon einfügen 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4533" y="5609103"/>
            <a:ext cx="5944107" cy="6080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de-AT" sz="2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>
              <a:lnSpc>
                <a:spcPts val="3000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/>
              <a:t>Abschnittstitel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551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654A975C-7DD0-4BBA-9C4F-234674C95F77}" type="datetimeFigureOut">
              <a:rPr lang="de-DE" smtClean="0"/>
              <a:pPr/>
              <a:t>10.07.2017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170676F9-B23B-41E4-B907-CA632CEC6DC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  <p:sp>
        <p:nvSpPr>
          <p:cNvPr id="7" name="Rechteck 6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platzhalter 18" descr="Aufzählungszeichen" title="Aufzählungszeichen"/>
          <p:cNvSpPr>
            <a:spLocks noGrp="1"/>
          </p:cNvSpPr>
          <p:nvPr>
            <p:ph type="body" sz="quarter" idx="17"/>
          </p:nvPr>
        </p:nvSpPr>
        <p:spPr>
          <a:xfrm>
            <a:off x="457200" y="1476274"/>
            <a:ext cx="8229600" cy="4724526"/>
          </a:xfrm>
        </p:spPr>
        <p:txBody>
          <a:bodyPr/>
          <a:lstStyle>
            <a:lvl5pPr>
              <a:defRPr/>
            </a:lvl5pPr>
            <a:lvl7pPr>
              <a:defRPr/>
            </a:lvl7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6923088" cy="471501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1246"/>
            <a:ext cx="6923088" cy="350413"/>
          </a:xfr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CA40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</p:spTree>
    <p:extLst>
      <p:ext uri="{BB962C8B-B14F-4D97-AF65-F5344CB8AC3E}">
        <p14:creationId xmlns:p14="http://schemas.microsoft.com/office/powerpoint/2010/main" val="972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foli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10.07.2017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Fußzeile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6923088" cy="471501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1246"/>
            <a:ext cx="6923088" cy="350413"/>
          </a:xfr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CA40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  <p:pic>
        <p:nvPicPr>
          <p:cNvPr id="13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-Foli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10.07.2017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10.07.2017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86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975C-7DD0-4BBA-9C4F-234674C95F77}" type="datetimeFigureOut">
              <a:rPr lang="de-DE" smtClean="0"/>
              <a:t>10.07.2017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6923088" cy="471501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8"/>
          </p:nvPr>
        </p:nvSpPr>
        <p:spPr>
          <a:xfrm>
            <a:off x="457200" y="1476273"/>
            <a:ext cx="4042792" cy="472452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5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4644008" y="1476274"/>
            <a:ext cx="4042792" cy="472452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1246"/>
            <a:ext cx="6923088" cy="350413"/>
          </a:xfr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CA400"/>
                </a:solidFill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  <p:pic>
        <p:nvPicPr>
          <p:cNvPr id="13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2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54A975C-7DD0-4BBA-9C4F-234674C95F77}" type="datetimeFigureOut">
              <a:rPr lang="de-DE" smtClean="0"/>
              <a:pPr/>
              <a:t>10.07.2017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70676F9-B23B-41E4-B907-CA632CEC6D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 descr="Aufzählungszeichen" title="Aufzählungszeichen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 bitte nicht verwenden</a:t>
            </a:r>
          </a:p>
          <a:p>
            <a:pPr lvl="6"/>
            <a:r>
              <a:rPr lang="de-DE" dirty="0"/>
              <a:t>Siebente Ebene bitte nicht verwenden</a:t>
            </a:r>
          </a:p>
          <a:p>
            <a:pPr lvl="5"/>
            <a:endParaRPr lang="de-DE" dirty="0"/>
          </a:p>
          <a:p>
            <a:pPr lvl="6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5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4" r:id="rId2"/>
    <p:sldLayoutId id="2147483684" r:id="rId3"/>
    <p:sldLayoutId id="2147483691" r:id="rId4"/>
    <p:sldLayoutId id="2147483670" r:id="rId5"/>
    <p:sldLayoutId id="2147483669" r:id="rId6"/>
    <p:sldLayoutId id="2147483668" r:id="rId7"/>
    <p:sldLayoutId id="2147483672" r:id="rId8"/>
    <p:sldLayoutId id="2147483671" r:id="rId9"/>
    <p:sldLayoutId id="2147483692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Segoe UI Light" panose="020B0502040204020203" pitchFamily="34" charset="0"/>
        </a:defRPr>
      </a:lvl1pPr>
    </p:titleStyle>
    <p:bodyStyle>
      <a:lvl1pPr marL="358775" indent="-358775" algn="l" defTabSz="914400" rtl="0" eaLnBrk="1" latinLnBrk="0" hangingPunct="1">
        <a:lnSpc>
          <a:spcPts val="3000"/>
        </a:lnSpc>
        <a:spcBef>
          <a:spcPct val="20000"/>
        </a:spcBef>
        <a:buClr>
          <a:srgbClr val="D49D10"/>
        </a:buClr>
        <a:buFontTx/>
        <a:buBlip>
          <a:blip r:embed="rId13"/>
        </a:buBlip>
        <a:defRPr sz="22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1pPr>
      <a:lvl2pPr marL="625475" indent="-26511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2pPr>
      <a:lvl3pPr marL="625475" indent="-26511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+mj-lt"/>
        <a:buAutoNum type="arabicPeriod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3pPr>
      <a:lvl4pPr marL="985838" indent="-36036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+mj-lt"/>
        <a:buAutoNum type="alphaLcParenR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4pPr>
      <a:lvl5pPr marL="896938" indent="-27146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Wingdings" panose="05000000000000000000" pitchFamily="2" charset="2"/>
        <a:buChar char="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5pPr>
      <a:lvl6pPr marL="896938" indent="-269875" algn="l" defTabSz="914400" rtl="0" eaLnBrk="1" latinLnBrk="0" hangingPunct="1">
        <a:lnSpc>
          <a:spcPts val="2500"/>
        </a:lnSpc>
        <a:spcBef>
          <a:spcPct val="20000"/>
        </a:spcBef>
        <a:buClr>
          <a:schemeClr val="bg1"/>
        </a:buClr>
        <a:buFont typeface="Wingdings" panose="05000000000000000000" pitchFamily="2" charset="2"/>
        <a:buChar char="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6pPr>
      <a:lvl7pPr marL="896938" indent="0" algn="l" defTabSz="914400" rtl="0" eaLnBrk="1" latinLnBrk="0" hangingPunct="1">
        <a:lnSpc>
          <a:spcPts val="2500"/>
        </a:lnSpc>
        <a:spcBef>
          <a:spcPct val="20000"/>
        </a:spcBef>
        <a:buClr>
          <a:schemeClr val="bg1"/>
        </a:buClr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200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Univ. Prof. Dr. Friedrich Schmoll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Geschäftsfeld Tiergesundheit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Afrikanische Schweinepest - Probennahme und Einsendung bei Wildschweinen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1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smtClean="0"/>
              <a:t>Geschäftsfeldleiter Tiergesundheit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 smtClean="0"/>
              <a:t>Robert Koch Gasse 17		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 smtClean="0"/>
              <a:t>A-2340 Mödling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 smtClean="0"/>
              <a:t>T +43 505555 38200 / M +43 664 9670940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DE" dirty="0" smtClean="0"/>
              <a:t>friedrich.schmoll@ages.at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Univ. Prof. Dr. Friedrich Schmoll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963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86FEA71-5F67-42FA-AD9D-6A5AA87F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 Schweinepest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9EE71C0F-6199-4576-A253-1613A71CD2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 smtClean="0">
                <a:solidFill>
                  <a:schemeClr val="accent1"/>
                </a:solidFill>
              </a:rPr>
              <a:t>Einsendekategorien:</a:t>
            </a:r>
            <a:endParaRPr lang="de-DE" dirty="0" smtClean="0"/>
          </a:p>
          <a:p>
            <a:pPr lvl="1"/>
            <a:r>
              <a:rPr lang="de-DE" dirty="0" smtClean="0"/>
              <a:t>Gefallene Wildschweine (VO – gefährdetes Gebiet NÖ/Wien)</a:t>
            </a:r>
            <a:endParaRPr lang="de-DE" dirty="0"/>
          </a:p>
          <a:p>
            <a:pPr lvl="1"/>
            <a:r>
              <a:rPr lang="de-DE" dirty="0"/>
              <a:t>Erlegte, verhaltensauffällige Wildschweine</a:t>
            </a:r>
          </a:p>
          <a:p>
            <a:pPr lvl="1"/>
            <a:r>
              <a:rPr lang="de-DE" dirty="0"/>
              <a:t>Gesund erlegte Wildschweine, auffällig beim Aufbruch</a:t>
            </a:r>
          </a:p>
          <a:p>
            <a:pPr>
              <a:spcBef>
                <a:spcPts val="4800"/>
              </a:spcBef>
            </a:pPr>
            <a:r>
              <a:rPr lang="de-DE" dirty="0"/>
              <a:t>Alle Untersuchungsaufträge sind über den ATA </a:t>
            </a:r>
            <a:r>
              <a:rPr lang="de-DE" dirty="0" smtClean="0"/>
              <a:t>via </a:t>
            </a:r>
            <a:r>
              <a:rPr lang="de-DE" dirty="0"/>
              <a:t>VIS zu </a:t>
            </a:r>
            <a:r>
              <a:rPr lang="de-DE" dirty="0" smtClean="0"/>
              <a:t>übermitteln (Koordination ATA – Jäger/Forstarbeiter/etc.)</a:t>
            </a:r>
          </a:p>
          <a:p>
            <a:pPr>
              <a:spcBef>
                <a:spcPts val="4800"/>
              </a:spcBef>
            </a:pPr>
            <a:r>
              <a:rPr lang="de-DE" dirty="0" smtClean="0"/>
              <a:t>Einsendung via </a:t>
            </a:r>
            <a:r>
              <a:rPr lang="de-DE" dirty="0" err="1" smtClean="0"/>
              <a:t>medlog</a:t>
            </a:r>
            <a:r>
              <a:rPr lang="de-DE" dirty="0" smtClean="0"/>
              <a:t> (Verrechnung </a:t>
            </a:r>
            <a:r>
              <a:rPr lang="de-DE" dirty="0" err="1" smtClean="0"/>
              <a:t>AGESzentral</a:t>
            </a:r>
            <a:r>
              <a:rPr lang="de-DE" dirty="0" smtClean="0"/>
              <a:t>)</a:t>
            </a:r>
            <a:endParaRPr lang="de-DE" dirty="0"/>
          </a:p>
          <a:p>
            <a:pPr>
              <a:spcBef>
                <a:spcPts val="4800"/>
              </a:spcBef>
            </a:pPr>
            <a:r>
              <a:rPr lang="de-DE" dirty="0"/>
              <a:t>Nach Beprobung immer </a:t>
            </a:r>
            <a:r>
              <a:rPr lang="de-DE" dirty="0">
                <a:solidFill>
                  <a:schemeClr val="accent1"/>
                </a:solidFill>
              </a:rPr>
              <a:t>seuchensichere Entsorgung!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FA782EA3-870C-46C6-BE73-01AC2E0DCF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891246"/>
            <a:ext cx="6923088" cy="350413"/>
          </a:xfrm>
        </p:spPr>
        <p:txBody>
          <a:bodyPr/>
          <a:lstStyle/>
          <a:p>
            <a:r>
              <a:rPr lang="de-DE" dirty="0"/>
              <a:t>Beprobung und Einsendung beim Wildschwein</a:t>
            </a:r>
          </a:p>
        </p:txBody>
      </p:sp>
    </p:spTree>
    <p:extLst>
      <p:ext uri="{BB962C8B-B14F-4D97-AF65-F5344CB8AC3E}">
        <p14:creationId xmlns:p14="http://schemas.microsoft.com/office/powerpoint/2010/main" val="33876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74" y="380610"/>
            <a:ext cx="3124406" cy="237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8C5B9BF-7C99-492E-9CA4-E22FCE37EA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BKB-Typ: </a:t>
            </a:r>
            <a:r>
              <a:rPr lang="de-DE" b="1" dirty="0" smtClean="0">
                <a:solidFill>
                  <a:schemeClr val="accent1"/>
                </a:solidFill>
              </a:rPr>
              <a:t>TKH-V</a:t>
            </a:r>
          </a:p>
          <a:p>
            <a:r>
              <a:rPr lang="de-DE" dirty="0" smtClean="0"/>
              <a:t>BKB-Datum: </a:t>
            </a:r>
            <a:r>
              <a:rPr lang="de-DE" b="1" dirty="0" smtClean="0">
                <a:solidFill>
                  <a:schemeClr val="accent1"/>
                </a:solidFill>
              </a:rPr>
              <a:t>Fund-/Schussdatum</a:t>
            </a:r>
          </a:p>
          <a:p>
            <a:r>
              <a:rPr lang="de-DE" dirty="0" smtClean="0"/>
              <a:t>Tierart: </a:t>
            </a:r>
            <a:r>
              <a:rPr lang="de-DE" b="1" dirty="0" smtClean="0">
                <a:solidFill>
                  <a:schemeClr val="accent1"/>
                </a:solidFill>
              </a:rPr>
              <a:t>Wildtier - WT</a:t>
            </a:r>
          </a:p>
          <a:p>
            <a:r>
              <a:rPr lang="de-DE" dirty="0" smtClean="0"/>
              <a:t>Untersuchungsort: </a:t>
            </a:r>
            <a:r>
              <a:rPr lang="de-DE" b="1" dirty="0" smtClean="0">
                <a:solidFill>
                  <a:schemeClr val="accent1"/>
                </a:solidFill>
              </a:rPr>
              <a:t>Gemeindenummer Fund-/Schussort, Geokoordinaten</a:t>
            </a:r>
          </a:p>
          <a:p>
            <a:r>
              <a:rPr lang="de-DE" dirty="0"/>
              <a:t>BKB-Kommentar:</a:t>
            </a:r>
            <a:r>
              <a:rPr lang="de-DE" b="1" dirty="0" smtClean="0">
                <a:solidFill>
                  <a:schemeClr val="accent1"/>
                </a:solidFill>
              </a:rPr>
              <a:t> Anamnese, etwaig auffällige Ansprache, Anzahl Tiere am Fundort,…</a:t>
            </a:r>
          </a:p>
          <a:p>
            <a:r>
              <a:rPr lang="de-DE" dirty="0" smtClean="0"/>
              <a:t>KK: </a:t>
            </a:r>
            <a:r>
              <a:rPr lang="de-DE" b="1" dirty="0" smtClean="0">
                <a:solidFill>
                  <a:schemeClr val="accent1"/>
                </a:solidFill>
              </a:rPr>
              <a:t>Afrikanische Schweinepest</a:t>
            </a:r>
          </a:p>
          <a:p>
            <a:r>
              <a:rPr lang="de-DE" dirty="0" smtClean="0"/>
              <a:t>KK-Status: </a:t>
            </a:r>
            <a:r>
              <a:rPr lang="de-DE" b="1" dirty="0" smtClean="0">
                <a:solidFill>
                  <a:schemeClr val="accent1"/>
                </a:solidFill>
              </a:rPr>
              <a:t>unbestimmt</a:t>
            </a:r>
          </a:p>
          <a:p>
            <a:r>
              <a:rPr lang="de-DE" dirty="0" err="1" smtClean="0"/>
              <a:t>Tierinfo</a:t>
            </a:r>
            <a:r>
              <a:rPr lang="de-DE" dirty="0" smtClean="0"/>
              <a:t>: grob geschätztes </a:t>
            </a:r>
            <a:r>
              <a:rPr lang="de-DE" b="1" dirty="0" smtClean="0">
                <a:solidFill>
                  <a:schemeClr val="accent1"/>
                </a:solidFill>
              </a:rPr>
              <a:t>Alter und Geschlecht</a:t>
            </a:r>
          </a:p>
          <a:p>
            <a:r>
              <a:rPr lang="de-DE" dirty="0" smtClean="0"/>
              <a:t>Probenmaterial: </a:t>
            </a:r>
            <a:r>
              <a:rPr lang="de-DE" b="1" dirty="0" smtClean="0">
                <a:solidFill>
                  <a:schemeClr val="accent1"/>
                </a:solidFill>
              </a:rPr>
              <a:t>Tupfer oder Organe oder in toto</a:t>
            </a:r>
          </a:p>
          <a:p>
            <a:r>
              <a:rPr lang="de-DE" dirty="0" smtClean="0"/>
              <a:t>Untersuchungslabor: </a:t>
            </a:r>
            <a:r>
              <a:rPr lang="de-DE" b="1" dirty="0" smtClean="0">
                <a:solidFill>
                  <a:schemeClr val="accent1"/>
                </a:solidFill>
              </a:rPr>
              <a:t>IVET Mödling (NRL)</a:t>
            </a:r>
            <a:endParaRPr lang="de-DE" b="1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082BA20C-5C6C-4F9C-ABC4-C95468962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 Schweinepest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CE4A4BBB-8F5A-4DDD-A51B-047539BB4F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smtClean="0"/>
              <a:t>Wildschweine – Einsendung via VIS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02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2D9A0CD4-EBBA-40F1-8ECC-DB27FA3B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Afrikanische-Schweinepest-Virus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F334C9C-74E0-4E80-9B56-B995C43409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Überlebenszeit in verschiedenen Materialien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42467CAB-CB8A-4856-A530-614F2CCA0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26600" r="18500" b="13201"/>
          <a:stretch/>
        </p:blipFill>
        <p:spPr>
          <a:xfrm>
            <a:off x="573043" y="1740914"/>
            <a:ext cx="7996237" cy="435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AF36B4C5-F94B-4C02-A37A-1F1A441F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 Schweinepest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23BC064-CCDB-4070-A2CD-90166D541F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Beprobung gefallene Wildschweine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A666EAA-150F-45EA-AD80-554625943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1" b="10100"/>
          <a:stretch/>
        </p:blipFill>
        <p:spPr>
          <a:xfrm>
            <a:off x="3258955" y="1482104"/>
            <a:ext cx="3223602" cy="195507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A414CF5-3F76-4DD0-9245-9F1DF764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" y="1481788"/>
            <a:ext cx="2931990" cy="19550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95123130-4FC8-42F6-9C62-F6125C51D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24" t="14875" r="11497"/>
          <a:stretch/>
        </p:blipFill>
        <p:spPr>
          <a:xfrm>
            <a:off x="6536218" y="1482104"/>
            <a:ext cx="2132707" cy="19739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48DF00F1-9EF1-4A26-94F8-0F06816A5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022" y="3022803"/>
            <a:ext cx="389563" cy="4332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FE3922EA-FC49-4E88-9D73-F42161ABAA57}"/>
              </a:ext>
            </a:extLst>
          </p:cNvPr>
          <p:cNvSpPr txBox="1"/>
          <p:nvPr/>
        </p:nvSpPr>
        <p:spPr>
          <a:xfrm>
            <a:off x="6536218" y="3499374"/>
            <a:ext cx="213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Frischlinge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32C98155-D7CF-4CB9-B65B-85E75833C2FC}"/>
              </a:ext>
            </a:extLst>
          </p:cNvPr>
          <p:cNvSpPr txBox="1"/>
          <p:nvPr/>
        </p:nvSpPr>
        <p:spPr>
          <a:xfrm>
            <a:off x="1835020" y="6344816"/>
            <a:ext cx="524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NRL Mödling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="" xmlns:a16="http://schemas.microsoft.com/office/drawing/2014/main" id="{2D5E1CD4-F480-48CB-9609-6D838B16CFE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602570" y="3868706"/>
            <a:ext cx="2" cy="604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92A2C5FE-6965-4E24-933D-70B92B432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244" y="3899353"/>
            <a:ext cx="1529533" cy="1148615"/>
          </a:xfrm>
          <a:prstGeom prst="rect">
            <a:avLst/>
          </a:prstGeom>
        </p:spPr>
      </p:pic>
      <p:cxnSp>
        <p:nvCxnSpPr>
          <p:cNvPr id="18" name="Gerade Verbindung mit Pfeil 17">
            <a:extLst>
              <a:ext uri="{FF2B5EF4-FFF2-40B4-BE49-F238E27FC236}">
                <a16:creationId xmlns="" xmlns:a16="http://schemas.microsoft.com/office/drawing/2014/main" id="{A625470E-0BE1-4871-9416-0232396CCF31}"/>
              </a:ext>
            </a:extLst>
          </p:cNvPr>
          <p:cNvCxnSpPr>
            <a:cxnSpLocks/>
          </p:cNvCxnSpPr>
          <p:nvPr/>
        </p:nvCxnSpPr>
        <p:spPr>
          <a:xfrm flipH="1">
            <a:off x="4800276" y="3566237"/>
            <a:ext cx="0" cy="604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="" xmlns:a16="http://schemas.microsoft.com/office/drawing/2014/main" id="{56726FE8-AF0E-4095-966F-4677F2A6F779}"/>
              </a:ext>
            </a:extLst>
          </p:cNvPr>
          <p:cNvCxnSpPr>
            <a:cxnSpLocks/>
          </p:cNvCxnSpPr>
          <p:nvPr/>
        </p:nvCxnSpPr>
        <p:spPr>
          <a:xfrm flipH="1">
            <a:off x="4800276" y="5694396"/>
            <a:ext cx="0" cy="604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="" xmlns:a16="http://schemas.microsoft.com/office/drawing/2014/main" id="{7EA2D97B-6F3A-4917-AF80-E70B6D73C9FA}"/>
              </a:ext>
            </a:extLst>
          </p:cNvPr>
          <p:cNvCxnSpPr>
            <a:cxnSpLocks/>
          </p:cNvCxnSpPr>
          <p:nvPr/>
        </p:nvCxnSpPr>
        <p:spPr>
          <a:xfrm flipH="1">
            <a:off x="5480180" y="5986755"/>
            <a:ext cx="1056038" cy="445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1">
            <a:extLst>
              <a:ext uri="{FF2B5EF4-FFF2-40B4-BE49-F238E27FC236}">
                <a16:creationId xmlns="" xmlns:a16="http://schemas.microsoft.com/office/drawing/2014/main" id="{89E73C56-7598-4397-A03D-3D441F1DEE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4" b="21954"/>
          <a:stretch/>
        </p:blipFill>
        <p:spPr bwMode="auto">
          <a:xfrm>
            <a:off x="3762854" y="4994361"/>
            <a:ext cx="2074843" cy="4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6F52136E-D273-4DBD-97B0-42D1FC34A0C8}"/>
              </a:ext>
            </a:extLst>
          </p:cNvPr>
          <p:cNvSpPr txBox="1"/>
          <p:nvPr/>
        </p:nvSpPr>
        <p:spPr>
          <a:xfrm>
            <a:off x="5069882" y="4022774"/>
            <a:ext cx="620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/>
              <a:t>+</a:t>
            </a:r>
          </a:p>
        </p:txBody>
      </p:sp>
      <p:pic>
        <p:nvPicPr>
          <p:cNvPr id="24" name="Grafik 1">
            <a:extLst>
              <a:ext uri="{FF2B5EF4-FFF2-40B4-BE49-F238E27FC236}">
                <a16:creationId xmlns="" xmlns:a16="http://schemas.microsoft.com/office/drawing/2014/main" id="{FDDD06D6-3401-4B73-BEEA-E2F71D1C6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4" b="21954"/>
          <a:stretch/>
        </p:blipFill>
        <p:spPr bwMode="auto">
          <a:xfrm>
            <a:off x="358009" y="5407989"/>
            <a:ext cx="2074843" cy="4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="" xmlns:a16="http://schemas.microsoft.com/office/drawing/2014/main" id="{11420BF6-9058-46DA-AAEE-24041C3C2CFC}"/>
              </a:ext>
            </a:extLst>
          </p:cNvPr>
          <p:cNvSpPr txBox="1"/>
          <p:nvPr/>
        </p:nvSpPr>
        <p:spPr>
          <a:xfrm>
            <a:off x="541843" y="5898551"/>
            <a:ext cx="15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Trockentupfer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="" xmlns:a16="http://schemas.microsoft.com/office/drawing/2014/main" id="{6A2B9490-556A-4C39-8F60-C9079A5EC11B}"/>
              </a:ext>
            </a:extLst>
          </p:cNvPr>
          <p:cNvCxnSpPr>
            <a:cxnSpLocks/>
          </p:cNvCxnSpPr>
          <p:nvPr/>
        </p:nvCxnSpPr>
        <p:spPr>
          <a:xfrm flipH="1">
            <a:off x="659292" y="3615157"/>
            <a:ext cx="0" cy="604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="" xmlns:a16="http://schemas.microsoft.com/office/drawing/2014/main" id="{C6592A07-CB15-447A-878A-BB1455CF4BC2}"/>
              </a:ext>
            </a:extLst>
          </p:cNvPr>
          <p:cNvCxnSpPr>
            <a:cxnSpLocks/>
          </p:cNvCxnSpPr>
          <p:nvPr/>
        </p:nvCxnSpPr>
        <p:spPr>
          <a:xfrm>
            <a:off x="2445419" y="5986755"/>
            <a:ext cx="1171145" cy="4043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="" xmlns:a16="http://schemas.microsoft.com/office/drawing/2014/main" id="{0C864705-A09F-4E0C-A22C-D8948F747456}"/>
              </a:ext>
            </a:extLst>
          </p:cNvPr>
          <p:cNvCxnSpPr>
            <a:cxnSpLocks/>
          </p:cNvCxnSpPr>
          <p:nvPr/>
        </p:nvCxnSpPr>
        <p:spPr>
          <a:xfrm flipH="1">
            <a:off x="659292" y="4691892"/>
            <a:ext cx="0" cy="604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="" xmlns:a16="http://schemas.microsoft.com/office/drawing/2014/main" id="{4C9CC83E-78C1-4969-8618-12748D24F10F}"/>
              </a:ext>
            </a:extLst>
          </p:cNvPr>
          <p:cNvSpPr txBox="1"/>
          <p:nvPr/>
        </p:nvSpPr>
        <p:spPr>
          <a:xfrm>
            <a:off x="186752" y="4284755"/>
            <a:ext cx="11846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TKV - ATA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="" xmlns:a16="http://schemas.microsoft.com/office/drawing/2014/main" id="{78A266DC-3E56-4D7B-A3EC-5160E9AF88EC}"/>
              </a:ext>
            </a:extLst>
          </p:cNvPr>
          <p:cNvCxnSpPr>
            <a:cxnSpLocks/>
          </p:cNvCxnSpPr>
          <p:nvPr/>
        </p:nvCxnSpPr>
        <p:spPr>
          <a:xfrm flipH="1">
            <a:off x="1598065" y="3631806"/>
            <a:ext cx="11487" cy="1675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="" xmlns:a16="http://schemas.microsoft.com/office/drawing/2014/main" id="{67A9460A-AAFA-4226-BE92-82718266BE5D}"/>
              </a:ext>
            </a:extLst>
          </p:cNvPr>
          <p:cNvCxnSpPr>
            <a:cxnSpLocks/>
          </p:cNvCxnSpPr>
          <p:nvPr/>
        </p:nvCxnSpPr>
        <p:spPr>
          <a:xfrm>
            <a:off x="2445419" y="3631806"/>
            <a:ext cx="1423675" cy="26675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069B22D6-F20E-40EC-ABAA-1B1A7133DF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68" t="11341" r="30136" b="3584"/>
          <a:stretch/>
        </p:blipFill>
        <p:spPr>
          <a:xfrm rot="5400000">
            <a:off x="6676837" y="4497904"/>
            <a:ext cx="1543892" cy="14869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70" y="4965570"/>
            <a:ext cx="798558" cy="80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8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AF36B4C5-F94B-4C02-A37A-1F1A441F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 Schweinepest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23BC064-CCDB-4070-A2CD-90166D541F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199" y="891246"/>
            <a:ext cx="7589687" cy="350413"/>
          </a:xfrm>
        </p:spPr>
        <p:txBody>
          <a:bodyPr/>
          <a:lstStyle/>
          <a:p>
            <a:r>
              <a:rPr lang="de-DE" dirty="0"/>
              <a:t>Beprobung erlegter verhaltensauffälliger Wildschweine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="" xmlns:a16="http://schemas.microsoft.com/office/drawing/2014/main" id="{E3889872-C83A-4130-B464-0C60E4B87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24" y="1500942"/>
            <a:ext cx="2931990" cy="195507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="" xmlns:a16="http://schemas.microsoft.com/office/drawing/2014/main" id="{621062C7-CB28-4EB0-AAD2-CA49A3049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24" t="14875" r="11497"/>
          <a:stretch/>
        </p:blipFill>
        <p:spPr>
          <a:xfrm>
            <a:off x="5820871" y="1462950"/>
            <a:ext cx="2132707" cy="197391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="" xmlns:a16="http://schemas.microsoft.com/office/drawing/2014/main" id="{3F1A0A42-E47F-4847-AFB5-946D3B56F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015" y="3003649"/>
            <a:ext cx="389563" cy="433212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="" xmlns:a16="http://schemas.microsoft.com/office/drawing/2014/main" id="{38F06CFB-794E-431F-918A-4527EEDEC127}"/>
              </a:ext>
            </a:extLst>
          </p:cNvPr>
          <p:cNvSpPr txBox="1"/>
          <p:nvPr/>
        </p:nvSpPr>
        <p:spPr>
          <a:xfrm>
            <a:off x="5914178" y="3519771"/>
            <a:ext cx="213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Erlegte Frischlinge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="" xmlns:a16="http://schemas.microsoft.com/office/drawing/2014/main" id="{3295B544-5FF1-44FD-B8D0-021DD4EE7A5B}"/>
              </a:ext>
            </a:extLst>
          </p:cNvPr>
          <p:cNvSpPr txBox="1"/>
          <p:nvPr/>
        </p:nvSpPr>
        <p:spPr>
          <a:xfrm>
            <a:off x="1835020" y="6344816"/>
            <a:ext cx="524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NRL Mödling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="" xmlns:a16="http://schemas.microsoft.com/office/drawing/2014/main" id="{87EFD2B4-49BA-4406-8427-3063F2F798A3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6980530" y="3889103"/>
            <a:ext cx="2" cy="604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="" xmlns:a16="http://schemas.microsoft.com/office/drawing/2014/main" id="{815D330A-2C91-444A-838C-4DB90A213B49}"/>
              </a:ext>
            </a:extLst>
          </p:cNvPr>
          <p:cNvCxnSpPr>
            <a:cxnSpLocks/>
          </p:cNvCxnSpPr>
          <p:nvPr/>
        </p:nvCxnSpPr>
        <p:spPr>
          <a:xfrm flipH="1">
            <a:off x="5119396" y="5876928"/>
            <a:ext cx="1056038" cy="445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fik 1">
            <a:extLst>
              <a:ext uri="{FF2B5EF4-FFF2-40B4-BE49-F238E27FC236}">
                <a16:creationId xmlns="" xmlns:a16="http://schemas.microsoft.com/office/drawing/2014/main" id="{8645F966-C2AF-4766-9A47-447E677634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4" b="21954"/>
          <a:stretch/>
        </p:blipFill>
        <p:spPr bwMode="auto">
          <a:xfrm>
            <a:off x="370576" y="5450737"/>
            <a:ext cx="2074843" cy="4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feld 46">
            <a:extLst>
              <a:ext uri="{FF2B5EF4-FFF2-40B4-BE49-F238E27FC236}">
                <a16:creationId xmlns="" xmlns:a16="http://schemas.microsoft.com/office/drawing/2014/main" id="{61A656E1-221F-4C76-AB2D-A14F91F75058}"/>
              </a:ext>
            </a:extLst>
          </p:cNvPr>
          <p:cNvSpPr txBox="1"/>
          <p:nvPr/>
        </p:nvSpPr>
        <p:spPr>
          <a:xfrm>
            <a:off x="432553" y="5921303"/>
            <a:ext cx="2207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Trockentupfer</a:t>
            </a:r>
          </a:p>
          <a:p>
            <a:r>
              <a:rPr lang="de-DE" dirty="0"/>
              <a:t>Ein- Ausschussstelle</a:t>
            </a: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="" xmlns:a16="http://schemas.microsoft.com/office/drawing/2014/main" id="{2AE62F8E-A6CA-4330-B7E9-EEA234665830}"/>
              </a:ext>
            </a:extLst>
          </p:cNvPr>
          <p:cNvCxnSpPr>
            <a:cxnSpLocks/>
          </p:cNvCxnSpPr>
          <p:nvPr/>
        </p:nvCxnSpPr>
        <p:spPr>
          <a:xfrm>
            <a:off x="659292" y="3615157"/>
            <a:ext cx="0" cy="4281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="" xmlns:a16="http://schemas.microsoft.com/office/drawing/2014/main" id="{A041CA5B-AA15-41A4-8556-4A865BB47004}"/>
              </a:ext>
            </a:extLst>
          </p:cNvPr>
          <p:cNvCxnSpPr>
            <a:cxnSpLocks/>
          </p:cNvCxnSpPr>
          <p:nvPr/>
        </p:nvCxnSpPr>
        <p:spPr>
          <a:xfrm>
            <a:off x="2445419" y="5986755"/>
            <a:ext cx="1171145" cy="4043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="" xmlns:a16="http://schemas.microsoft.com/office/drawing/2014/main" id="{7C5AC004-C21D-494B-9F52-479BE7CBC791}"/>
              </a:ext>
            </a:extLst>
          </p:cNvPr>
          <p:cNvCxnSpPr>
            <a:cxnSpLocks/>
          </p:cNvCxnSpPr>
          <p:nvPr/>
        </p:nvCxnSpPr>
        <p:spPr>
          <a:xfrm>
            <a:off x="651075" y="4451000"/>
            <a:ext cx="0" cy="9047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="" xmlns:a16="http://schemas.microsoft.com/office/drawing/2014/main" id="{637F77CC-10F8-45E7-A6AB-55B36DE050CF}"/>
              </a:ext>
            </a:extLst>
          </p:cNvPr>
          <p:cNvSpPr txBox="1"/>
          <p:nvPr/>
        </p:nvSpPr>
        <p:spPr>
          <a:xfrm>
            <a:off x="432553" y="4043265"/>
            <a:ext cx="11846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TKV - ATA</a:t>
            </a: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="" xmlns:a16="http://schemas.microsoft.com/office/drawing/2014/main" id="{213DF33E-6EFF-4793-BAC6-D7F35E0751F1}"/>
              </a:ext>
            </a:extLst>
          </p:cNvPr>
          <p:cNvCxnSpPr>
            <a:cxnSpLocks/>
          </p:cNvCxnSpPr>
          <p:nvPr/>
        </p:nvCxnSpPr>
        <p:spPr>
          <a:xfrm flipH="1">
            <a:off x="1890474" y="3584810"/>
            <a:ext cx="1" cy="1770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="" xmlns:a16="http://schemas.microsoft.com/office/drawing/2014/main" id="{9106D95F-6601-40DB-AF00-C795DFD4143B}"/>
              </a:ext>
            </a:extLst>
          </p:cNvPr>
          <p:cNvCxnSpPr>
            <a:cxnSpLocks/>
          </p:cNvCxnSpPr>
          <p:nvPr/>
        </p:nvCxnSpPr>
        <p:spPr>
          <a:xfrm>
            <a:off x="3391762" y="3544219"/>
            <a:ext cx="1021128" cy="28141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8F1F2C70-C9F5-40D3-B38C-4150BCD424B2}"/>
              </a:ext>
            </a:extLst>
          </p:cNvPr>
          <p:cNvSpPr txBox="1"/>
          <p:nvPr/>
        </p:nvSpPr>
        <p:spPr>
          <a:xfrm>
            <a:off x="1968387" y="4736403"/>
            <a:ext cx="185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Alternativ: </a:t>
            </a:r>
            <a:r>
              <a:rPr lang="de-DE" dirty="0" smtClean="0"/>
              <a:t>Blut/Schweiß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="" xmlns:a16="http://schemas.microsoft.com/office/drawing/2014/main" id="{7859BC0F-CFBD-47D4-B425-49CA88CAB744}"/>
              </a:ext>
            </a:extLst>
          </p:cNvPr>
          <p:cNvSpPr txBox="1"/>
          <p:nvPr/>
        </p:nvSpPr>
        <p:spPr>
          <a:xfrm>
            <a:off x="3771984" y="1882641"/>
            <a:ext cx="1875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Keine Eröffnung des Tierkörpers!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B4B16327-ED68-46FD-A1FB-D45B77A92E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68" t="11341" r="30136" b="3584"/>
          <a:stretch/>
        </p:blipFill>
        <p:spPr>
          <a:xfrm rot="5400000">
            <a:off x="6243387" y="4584092"/>
            <a:ext cx="1543892" cy="148692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578" y="4898586"/>
            <a:ext cx="926951" cy="93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6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23BC064-CCDB-4070-A2CD-90166D541F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1716832"/>
            <a:ext cx="8229600" cy="4483967"/>
          </a:xfrm>
        </p:spPr>
        <p:txBody>
          <a:bodyPr/>
          <a:lstStyle/>
          <a:p>
            <a:r>
              <a:rPr lang="de-DE" dirty="0"/>
              <a:t>Trockentupfer</a:t>
            </a:r>
          </a:p>
          <a:p>
            <a:r>
              <a:rPr lang="de-DE" dirty="0" smtClean="0"/>
              <a:t>Blut/Schweiß</a:t>
            </a:r>
            <a:endParaRPr lang="de-DE" dirty="0"/>
          </a:p>
          <a:p>
            <a:r>
              <a:rPr lang="de-DE" dirty="0" smtClean="0"/>
              <a:t>Lymphknoten</a:t>
            </a:r>
            <a:endParaRPr lang="de-DE" dirty="0"/>
          </a:p>
          <a:p>
            <a:r>
              <a:rPr lang="de-DE" dirty="0"/>
              <a:t>Milz (Stück</a:t>
            </a:r>
            <a:r>
              <a:rPr lang="de-DE" dirty="0" smtClean="0"/>
              <a:t>) </a:t>
            </a:r>
          </a:p>
          <a:p>
            <a:r>
              <a:rPr lang="de-DE" dirty="0" smtClean="0"/>
              <a:t>(Mögl. Organmaterialien: Milz, Tonsillen, Lunge, Niere, </a:t>
            </a:r>
            <a:r>
              <a:rPr lang="de-DE" dirty="0" err="1" smtClean="0"/>
              <a:t>Lnn</a:t>
            </a:r>
            <a:r>
              <a:rPr lang="de-DE" dirty="0" smtClean="0"/>
              <a:t>.)</a:t>
            </a:r>
            <a:endParaRPr lang="de-DE" dirty="0"/>
          </a:p>
          <a:p>
            <a:pPr>
              <a:spcBef>
                <a:spcPts val="3600"/>
              </a:spcBef>
            </a:pPr>
            <a:r>
              <a:rPr lang="de-DE" dirty="0" smtClean="0"/>
              <a:t>Kat B UN3373, dreischichtige </a:t>
            </a:r>
            <a:r>
              <a:rPr lang="de-DE" dirty="0"/>
              <a:t>Verpackung, auslaufsicher, durch ATA</a:t>
            </a:r>
          </a:p>
          <a:p>
            <a:pPr>
              <a:spcBef>
                <a:spcPts val="3600"/>
              </a:spcBef>
            </a:pPr>
            <a:r>
              <a:rPr lang="de-DE" dirty="0"/>
              <a:t>Einsendung an NRL Mödling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AF36B4C5-F94B-4C02-A37A-1F1A441F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 Schweinepest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40AA621-F011-46C1-9B0C-656A9FD79F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Beprobung gesund erlegter Wildschweine mit Auffälligkeiten nach Aufbruch</a:t>
            </a:r>
          </a:p>
        </p:txBody>
      </p:sp>
    </p:spTree>
    <p:extLst>
      <p:ext uri="{BB962C8B-B14F-4D97-AF65-F5344CB8AC3E}">
        <p14:creationId xmlns:p14="http://schemas.microsoft.com/office/powerpoint/2010/main" val="9986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AF36B4C5-F94B-4C02-A37A-1F1A441F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 Schweinepest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40AA621-F011-46C1-9B0C-656A9FD79F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Probennahme-Set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64969A33-C680-46D9-AE2C-0E8FB6C06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718" y="1524000"/>
            <a:ext cx="6754129" cy="50447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40" y="2074360"/>
            <a:ext cx="805589" cy="81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AF36B4C5-F94B-4C02-A37A-1F1A441F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Afrikanische Schweinepest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40AA621-F011-46C1-9B0C-656A9FD79F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Probennahme-Set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8728ADDC-9D74-456C-80E2-AD60CA03C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1" r="6463"/>
          <a:stretch/>
        </p:blipFill>
        <p:spPr>
          <a:xfrm>
            <a:off x="1710613" y="1388093"/>
            <a:ext cx="5819662" cy="526774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468">
            <a:off x="2842112" y="2165501"/>
            <a:ext cx="801490" cy="80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221428" y="5105071"/>
            <a:ext cx="2854984" cy="1550766"/>
            <a:chOff x="221428" y="5105071"/>
            <a:chExt cx="2854984" cy="1550766"/>
          </a:xfrm>
        </p:grpSpPr>
        <p:pic>
          <p:nvPicPr>
            <p:cNvPr id="5124" name="Picture 4" descr="https://i0.wp.com/einfachmaleinfach.de/wp-content/uploads/2015/03/spray-315164_1280.jpg?ssl=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28" y="5105071"/>
              <a:ext cx="2343542" cy="155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Fragezeich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796" y="5143817"/>
              <a:ext cx="1041616" cy="1041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19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ES neu">
  <a:themeElements>
    <a:clrScheme name="AGES-Farben_2016-11-1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CA400"/>
      </a:accent1>
      <a:accent2>
        <a:srgbClr val="E5C470"/>
      </a:accent2>
      <a:accent3>
        <a:srgbClr val="F2E2B8"/>
      </a:accent3>
      <a:accent4>
        <a:srgbClr val="E4E4E4"/>
      </a:accent4>
      <a:accent5>
        <a:srgbClr val="A5A5A5"/>
      </a:accent5>
      <a:accent6>
        <a:srgbClr val="000000"/>
      </a:accent6>
      <a:hlink>
        <a:srgbClr val="D49D10"/>
      </a:hlink>
      <a:folHlink>
        <a:srgbClr val="CCA400"/>
      </a:folHlink>
    </a:clrScheme>
    <a:fontScheme name="AGES Master-Schriftarten 2016-01-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GES neu" id="{61674FA3-B418-4DD0-BFE5-31C3E127174F}" vid="{DEDAE806-82A7-476D-90AB-C9D48F94FC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>
  <f:record>
    <f:field ref="objname" par="" edit="true" text="17-07-04 ASF Probennahme u Einsendung NRL"/>
    <f:field ref="objsubject" par="" edit="true" text=""/>
    <f:field ref="objcreatedby" par="" text="Höflechner-Pöltl, Andrea, Dr."/>
    <f:field ref="objcreatedat" par="" text="05.07.2017 11:05:00"/>
    <f:field ref="objchangedby" par="" text="Höflechner-Pöltl, Andrea, Dr."/>
    <f:field ref="objmodifiedat" par="" text="05.07.2017 11:32:43"/>
    <f:field ref="doc_FSCFOLIO_1_1001_FieldDocumentNumber" par="" text=""/>
    <f:field ref="doc_FSCFOLIO_1_1001_FieldSubject" par="" edit="true" text=""/>
    <f:field ref="FSCFOLIO_1_1001_FieldCurrentUser" par="" text="Dr. Andrea Höflechner-Pöltl"/>
    <f:field ref="CCAPRECONFIG_15_1001_Objektname" par="" edit="true" text="17-07-04 ASF Probennahme u Einsendung NRL"/>
    <f:field ref="CCAPRECONFIG_15_1001_Objektname" par="" edit="true" text="17-07-04 ASF Probennahme u Einsendung NRL"/>
    <f:field ref="EIBPRECONFIG_1_1001_FieldEIBAttachments" par="" text=""/>
    <f:field ref="EIBPRECONFIG_1_1001_FieldEIBNextFiles" par="" text=""/>
    <f:field ref="EIBPRECONFIG_1_1001_FieldEIBPreviousFiles" par="" text=""/>
    <f:field ref="EIBPRECONFIG_1_1001_FieldEIBRelatedFiles" par="" text=""/>
    <f:field ref="EIBPRECONFIG_1_1001_FieldEIBCompletedOrdinals" par="" text=""/>
    <f:field ref="EIBPRECONFIG_1_1001_FieldEIBOUAddr" par="" text="Radetzkystraße 2, 1030 Wien"/>
    <f:field ref="EIBPRECONFIG_1_1001_FieldEIBRecipients" par="" text=""/>
    <f:field ref="EIBPRECONFIG_1_1001_FieldEIBSignatures" par="" text=""/>
    <f:field ref="EIBPRECONFIG_1_1001_FieldCCAAddrAbschriftsbemerkung" par="" text=""/>
    <f:field ref="EIBPRECONFIG_1_1001_FieldCCAAddrAdresse" par="" text=""/>
    <f:field ref="EIBPRECONFIG_1_1001_FieldCCAAddrPostalischeAdresse" par="" text=""/>
    <f:field ref="EIBPRECONFIG_1_1001_FieldCCAIncomingSubject" par="" text=""/>
    <f:field ref="EIBPRECONFIG_1_1001_FieldCCAPersonalSubjAddress" par="" text=""/>
    <f:field ref="EIBPRECONFIG_1_1001_FieldCCASubfileSubject" par="" text=""/>
    <f:field ref="EIBPRECONFIG_1_1001_FieldCCASubject" par="" text=""/>
    <f:field ref="EIBVFGH_15_1700_FieldPartPlaintiffList" par="" text=""/>
    <f:field ref="EIBVFGH_15_1700_FieldGoesOutToList" par="" text=""/>
  </f:record>
  <f:display par="" text="...">
    <f:field ref="EIBPRECONFIG_1_1001_FieldCCAAddrAbschriftsbemerkung" text="Abschriftsbemerkung"/>
    <f:field ref="EIBPRECONFIG_1_1001_FieldCCAAddrAdresse" text="Adresse"/>
    <f:field ref="EIBPRECONFIG_1_1001_FieldCCAPersonalSubjAddress" text="Adresse (Namenszahl)"/>
    <f:field ref="EIBPRECONFIG_1_1001_FieldEIBOUAddr" text="Adresse der OE"/>
    <f:field ref="FSCFOLIO_1_1001_FieldCurrentUser" text="Aktueller Benutzer"/>
    <f:field ref="objsubject" text="Anmerkungen"/>
    <f:field ref="EIBPRECONFIG_1_1001_FieldEIBAttachments" text="Beilagen"/>
    <f:field ref="EIBPRECONFIG_1_1001_FieldCCASubfileSubject" text="Betreff des Geschäftsstücks"/>
    <f:field ref="EIBPRECONFIG_1_1001_FieldEIBRelatedFiles" text="Bezugszahlen"/>
    <f:field ref="EIBPRECONFIG_1_1001_FieldEIBRecipients" text="Empfänger"/>
    <f:field ref="EIBVFGH_15_1700_FieldGoesOutToList" text="Ergeht an Liste"/>
    <f:field ref="objcreatedat" text="Erzeugt am/um"/>
    <f:field ref="objcreatedby" text="Erzeugt von"/>
    <f:field ref="EIBPRECONFIG_1_1001_FieldCCAIncomingSubject" text="EST-Betreff"/>
    <f:field ref="EIBPRECONFIG_1_1001_FieldCCASubject" text="Gegenstand"/>
    <f:field ref="objmodifiedat" text="Letzte Änderung am/um"/>
    <f:field ref="objchangedby" text="Letzte Änderung von"/>
    <f:field ref="EIBVFGH_15_1700_FieldPartPlaintiffList" text="Liste der Antragsteller"/>
    <f:field ref="EIBPRECONFIG_1_1001_FieldEIBCompletedOrdinals" text="Miterledigte Akten"/>
    <f:field ref="EIBPRECONFIG_1_1001_FieldEIBNextFiles" text="Nachzahlen"/>
    <f:field ref="objname" text="Name"/>
    <f:field ref="CCAPRECONFIG_15_1001_Objektname" text="Objektname"/>
    <f:field ref="EIBPRECONFIG_1_1001_FieldCCAAddrPostalischeAdresse" text="PostalischeAdresse"/>
    <f:field ref="EIBPRECONFIG_1_1001_FieldEIBSignatures" text="Unterschriften"/>
    <f:field ref="EIBPRECONFIG_1_1001_FieldEIBPreviousFiles" text="Vorzahlen"/>
  </f:display>
  <f:display par="" text="Serienbrief">
    <f:field ref="doc_FSCFOLIO_1_1001_FieldSubject" text="Betreff"/>
    <f:field ref="doc_FSCFOLIO_1_1001_FieldDocumentNumber" text="Dokument Nummer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AGES neu</Template>
  <TotalTime>0</TotalTime>
  <Words>269</Words>
  <Application>Microsoft Office PowerPoint</Application>
  <PresentationFormat>Bildschirmpräsentation (4:3)</PresentationFormat>
  <Paragraphs>61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AGES neu</vt:lpstr>
      <vt:lpstr>Afrikanische Schweinepest - Probennahme und Einsendung bei Wildschweinen </vt:lpstr>
      <vt:lpstr>Afrikanische Schweinepest</vt:lpstr>
      <vt:lpstr>Afrikanische Schweinepest</vt:lpstr>
      <vt:lpstr>Afrikanische-Schweinepest-Virus</vt:lpstr>
      <vt:lpstr>Afrikanische Schweinepest</vt:lpstr>
      <vt:lpstr>Afrikanische Schweinepest</vt:lpstr>
      <vt:lpstr>Afrikanische Schweinepest</vt:lpstr>
      <vt:lpstr>Afrikanische Schweinepest</vt:lpstr>
      <vt:lpstr>Afrikanische Schweinepest</vt:lpstr>
      <vt:lpstr>Univ. Prof. Dr. Friedrich Schmoll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Afrikanische Schweinepest</dc:title>
  <dc:creator>Tatjana</dc:creator>
  <cp:lastModifiedBy>Reich, Elisabeth</cp:lastModifiedBy>
  <cp:revision>20</cp:revision>
  <dcterms:created xsi:type="dcterms:W3CDTF">2017-06-30T09:30:31Z</dcterms:created>
  <dcterms:modified xsi:type="dcterms:W3CDTF">2017-07-10T10:36:09Z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SC#BRZCUSTOMIZE@101.9800:FMM_NET_VALUE_MAN">
    <vt:lpwstr/>
  </property>
  <property fmtid="{D5CDD505-2E9C-101B-9397-08002B2CF9AE}" pid="3" name="FSC#BRZCUSTOMIZE@101.9800:FMM_GRM_VAL_FROM">
    <vt:lpwstr/>
  </property>
  <property fmtid="{D5CDD505-2E9C-101B-9397-08002B2CF9AE}" pid="4" name="FSC#BRZCUSTOMIZE@101.9800:FMM_GRM_VAL_TO">
    <vt:lpwstr/>
  </property>
  <property fmtid="{D5CDD505-2E9C-101B-9397-08002B2CF9AE}" pid="5" name="FSC#BRZCUSTOMIZE@101.9800:FMM_BILL_DATE">
    <vt:lpwstr/>
  </property>
  <property fmtid="{D5CDD505-2E9C-101B-9397-08002B2CF9AE}" pid="6" name="FSC#BRZCUSTOMIZE@101.9800:FMM_ZANTRAGDATUM">
    <vt:lpwstr/>
  </property>
  <property fmtid="{D5CDD505-2E9C-101B-9397-08002B2CF9AE}" pid="7" name="FSC#BRZCUSTOMIZE@101.9800:FMM_ZZBANK_ACCOUNT_H">
    <vt:lpwstr/>
  </property>
  <property fmtid="{D5CDD505-2E9C-101B-9397-08002B2CF9AE}" pid="8" name="FSC#BRZCUSTOMIZE@101.9800:FMM_RUECK_FV">
    <vt:lpwstr/>
  </property>
  <property fmtid="{D5CDD505-2E9C-101B-9397-08002B2CF9AE}" pid="9" name="FSC#BRZCUSTOMIZE@101.9800:FMM_TURNUSARZT">
    <vt:lpwstr/>
  </property>
  <property fmtid="{D5CDD505-2E9C-101B-9397-08002B2CF9AE}" pid="10" name="FSC#BRZCUSTOMIZE@101.9800:FMM_EXPENSETYPE">
    <vt:lpwstr/>
  </property>
  <property fmtid="{D5CDD505-2E9C-101B-9397-08002B2CF9AE}" pid="11" name="FSC#BRZCUSTOMIZE@101.9800:FMM_GRANTOR">
    <vt:lpwstr/>
  </property>
  <property fmtid="{D5CDD505-2E9C-101B-9397-08002B2CF9AE}" pid="12" name="FSC#BRZCUSTOMIZE@101.9800:FMM_GRANTOR_ID">
    <vt:lpwstr/>
  </property>
  <property fmtid="{D5CDD505-2E9C-101B-9397-08002B2CF9AE}" pid="13" name="FSC#BRZCUSTOMIZE@101.9800:FMM_GRANTOR_ADDRESS">
    <vt:lpwstr/>
  </property>
  <property fmtid="{D5CDD505-2E9C-101B-9397-08002B2CF9AE}" pid="14" name="FSC#BRZCUSTOMIZE@101.9800:FMM_CONTACT_PERSON">
    <vt:lpwstr/>
  </property>
  <property fmtid="{D5CDD505-2E9C-101B-9397-08002B2CF9AE}" pid="15" name="FSC#BRZCUSTOMIZE@101.9800:FMM_MITTELBINDUNG">
    <vt:lpwstr/>
  </property>
  <property fmtid="{D5CDD505-2E9C-101B-9397-08002B2CF9AE}" pid="16" name="FSC#BRZCUSTOMIZE@101.9800:FMM_MITTELRESERVIERUNG">
    <vt:lpwstr/>
  </property>
  <property fmtid="{D5CDD505-2E9C-101B-9397-08002B2CF9AE}" pid="17" name="FSC#EIBPRECONFIG@1.1001:EIBInternalApprovedAt">
    <vt:lpwstr/>
  </property>
  <property fmtid="{D5CDD505-2E9C-101B-9397-08002B2CF9AE}" pid="18" name="FSC#EIBPRECONFIG@1.1001:EIBInternalApprovedBy">
    <vt:lpwstr/>
  </property>
  <property fmtid="{D5CDD505-2E9C-101B-9397-08002B2CF9AE}" pid="19" name="FSC#EIBPRECONFIG@1.1001:EIBInternalApprovedByPostTitle">
    <vt:lpwstr/>
  </property>
  <property fmtid="{D5CDD505-2E9C-101B-9397-08002B2CF9AE}" pid="20" name="FSC#EIBPRECONFIG@1.1001:EIBSettlementApprovedBy">
    <vt:lpwstr/>
  </property>
  <property fmtid="{D5CDD505-2E9C-101B-9397-08002B2CF9AE}" pid="21" name="FSC#EIBPRECONFIG@1.1001:EIBSettlementApprovedByPostTitle">
    <vt:lpwstr/>
  </property>
  <property fmtid="{D5CDD505-2E9C-101B-9397-08002B2CF9AE}" pid="22" name="FSC#EIBPRECONFIG@1.1001:EIBApprovedAt">
    <vt:lpwstr/>
  </property>
  <property fmtid="{D5CDD505-2E9C-101B-9397-08002B2CF9AE}" pid="23" name="FSC#EIBPRECONFIG@1.1001:EIBApprovedBy">
    <vt:lpwstr/>
  </property>
  <property fmtid="{D5CDD505-2E9C-101B-9397-08002B2CF9AE}" pid="24" name="FSC#EIBPRECONFIG@1.1001:EIBApprovedBySubst">
    <vt:lpwstr/>
  </property>
  <property fmtid="{D5CDD505-2E9C-101B-9397-08002B2CF9AE}" pid="25" name="FSC#EIBPRECONFIG@1.1001:EIBApprovedByTitle">
    <vt:lpwstr/>
  </property>
  <property fmtid="{D5CDD505-2E9C-101B-9397-08002B2CF9AE}" pid="26" name="FSC#EIBPRECONFIG@1.1001:EIBApprovedByPostTitle">
    <vt:lpwstr/>
  </property>
  <property fmtid="{D5CDD505-2E9C-101B-9397-08002B2CF9AE}" pid="27" name="FSC#EIBPRECONFIG@1.1001:EIBDepartment">
    <vt:lpwstr>BMGF - II/B/10 (Tiergesundheit, Tierseuchenbekämpfung, Grenzkontrolldienst und Handel mit lebenden Tieren)</vt:lpwstr>
  </property>
  <property fmtid="{D5CDD505-2E9C-101B-9397-08002B2CF9AE}" pid="28" name="FSC#EIBPRECONFIG@1.1001:EIBDispatchedBy">
    <vt:lpwstr/>
  </property>
  <property fmtid="{D5CDD505-2E9C-101B-9397-08002B2CF9AE}" pid="29" name="FSC#EIBPRECONFIG@1.1001:EIBDispatchedByPostTitle">
    <vt:lpwstr/>
  </property>
  <property fmtid="{D5CDD505-2E9C-101B-9397-08002B2CF9AE}" pid="30" name="FSC#EIBPRECONFIG@1.1001:ExtRefInc">
    <vt:lpwstr/>
  </property>
  <property fmtid="{D5CDD505-2E9C-101B-9397-08002B2CF9AE}" pid="31" name="FSC#EIBPRECONFIG@1.1001:IncomingAddrdate">
    <vt:lpwstr/>
  </property>
  <property fmtid="{D5CDD505-2E9C-101B-9397-08002B2CF9AE}" pid="32" name="FSC#EIBPRECONFIG@1.1001:IncomingDelivery">
    <vt:lpwstr/>
  </property>
  <property fmtid="{D5CDD505-2E9C-101B-9397-08002B2CF9AE}" pid="33" name="FSC#EIBPRECONFIG@1.1001:OwnerEmail">
    <vt:lpwstr>andrea.hoeflechner@bmgf.gv.at</vt:lpwstr>
  </property>
  <property fmtid="{D5CDD505-2E9C-101B-9397-08002B2CF9AE}" pid="34" name="FSC#EIBPRECONFIG@1.1001:OUEmail">
    <vt:lpwstr>ivb8@bmg.gv.at</vt:lpwstr>
  </property>
  <property fmtid="{D5CDD505-2E9C-101B-9397-08002B2CF9AE}" pid="35" name="FSC#EIBPRECONFIG@1.1001:OwnerGender">
    <vt:lpwstr>Weiblich</vt:lpwstr>
  </property>
  <property fmtid="{D5CDD505-2E9C-101B-9397-08002B2CF9AE}" pid="36" name="FSC#EIBPRECONFIG@1.1001:Priority">
    <vt:lpwstr>Nein</vt:lpwstr>
  </property>
  <property fmtid="{D5CDD505-2E9C-101B-9397-08002B2CF9AE}" pid="37" name="FSC#EIBPRECONFIG@1.1001:PreviousFiles">
    <vt:lpwstr/>
  </property>
  <property fmtid="{D5CDD505-2E9C-101B-9397-08002B2CF9AE}" pid="38" name="FSC#EIBPRECONFIG@1.1001:NextFiles">
    <vt:lpwstr/>
  </property>
  <property fmtid="{D5CDD505-2E9C-101B-9397-08002B2CF9AE}" pid="39" name="FSC#EIBPRECONFIG@1.1001:RelatedFiles">
    <vt:lpwstr/>
  </property>
  <property fmtid="{D5CDD505-2E9C-101B-9397-08002B2CF9AE}" pid="40" name="FSC#EIBPRECONFIG@1.1001:CompletedOrdinals">
    <vt:lpwstr/>
  </property>
  <property fmtid="{D5CDD505-2E9C-101B-9397-08002B2CF9AE}" pid="41" name="FSC#EIBPRECONFIG@1.1001:NrAttachments">
    <vt:lpwstr/>
  </property>
  <property fmtid="{D5CDD505-2E9C-101B-9397-08002B2CF9AE}" pid="42" name="FSC#EIBPRECONFIG@1.1001:Attachments">
    <vt:lpwstr/>
  </property>
  <property fmtid="{D5CDD505-2E9C-101B-9397-08002B2CF9AE}" pid="43" name="FSC#EIBPRECONFIG@1.1001:SubjectArea">
    <vt:lpwstr/>
  </property>
  <property fmtid="{D5CDD505-2E9C-101B-9397-08002B2CF9AE}" pid="44" name="FSC#EIBPRECONFIG@1.1001:Recipients">
    <vt:lpwstr/>
  </property>
  <property fmtid="{D5CDD505-2E9C-101B-9397-08002B2CF9AE}" pid="45" name="FSC#EIBPRECONFIG@1.1001:Classified">
    <vt:lpwstr/>
  </property>
  <property fmtid="{D5CDD505-2E9C-101B-9397-08002B2CF9AE}" pid="46" name="FSC#EIBPRECONFIG@1.1001:Deadline">
    <vt:lpwstr/>
  </property>
  <property fmtid="{D5CDD505-2E9C-101B-9397-08002B2CF9AE}" pid="47" name="FSC#EIBPRECONFIG@1.1001:SettlementSubj">
    <vt:lpwstr/>
  </property>
  <property fmtid="{D5CDD505-2E9C-101B-9397-08002B2CF9AE}" pid="48" name="FSC#EIBPRECONFIG@1.1001:OUAddr">
    <vt:lpwstr>Radetzkystraße 2, 1030 Wien</vt:lpwstr>
  </property>
  <property fmtid="{D5CDD505-2E9C-101B-9397-08002B2CF9AE}" pid="49" name="FSC#EIBPRECONFIG@1.1001:OUDescr">
    <vt:lpwstr/>
  </property>
  <property fmtid="{D5CDD505-2E9C-101B-9397-08002B2CF9AE}" pid="50" name="FSC#EIBPRECONFIG@1.1001:Signatures">
    <vt:lpwstr/>
  </property>
  <property fmtid="{D5CDD505-2E9C-101B-9397-08002B2CF9AE}" pid="51" name="FSC#EIBPRECONFIG@1.1001:currentuser">
    <vt:lpwstr>COO.3000.100.1.77562</vt:lpwstr>
  </property>
  <property fmtid="{D5CDD505-2E9C-101B-9397-08002B2CF9AE}" pid="52" name="FSC#EIBPRECONFIG@1.1001:currentuserrolegroup">
    <vt:lpwstr>COO.3000.100.1.76662</vt:lpwstr>
  </property>
  <property fmtid="{D5CDD505-2E9C-101B-9397-08002B2CF9AE}" pid="53" name="FSC#EIBPRECONFIG@1.1001:currentuserroleposition">
    <vt:lpwstr>COO.1.1001.1.4328</vt:lpwstr>
  </property>
  <property fmtid="{D5CDD505-2E9C-101B-9397-08002B2CF9AE}" pid="54" name="FSC#EIBPRECONFIG@1.1001:currentuserroot">
    <vt:lpwstr>COO.3000.107.2.217682</vt:lpwstr>
  </property>
  <property fmtid="{D5CDD505-2E9C-101B-9397-08002B2CF9AE}" pid="55" name="FSC#EIBPRECONFIG@1.1001:toplevelobject">
    <vt:lpwstr/>
  </property>
  <property fmtid="{D5CDD505-2E9C-101B-9397-08002B2CF9AE}" pid="56" name="FSC#EIBPRECONFIG@1.1001:objchangedby">
    <vt:lpwstr>Dr. Andrea Höflechner-Pöltl</vt:lpwstr>
  </property>
  <property fmtid="{D5CDD505-2E9C-101B-9397-08002B2CF9AE}" pid="57" name="FSC#EIBPRECONFIG@1.1001:objchangedbyPostTitle">
    <vt:lpwstr/>
  </property>
  <property fmtid="{D5CDD505-2E9C-101B-9397-08002B2CF9AE}" pid="58" name="FSC#EIBPRECONFIG@1.1001:objchangedat">
    <vt:lpwstr>05.07.2017</vt:lpwstr>
  </property>
  <property fmtid="{D5CDD505-2E9C-101B-9397-08002B2CF9AE}" pid="59" name="FSC#EIBPRECONFIG@1.1001:objname">
    <vt:lpwstr>17-07-04 ASF Probennahme u Einsendung NRL</vt:lpwstr>
  </property>
  <property fmtid="{D5CDD505-2E9C-101B-9397-08002B2CF9AE}" pid="60" name="FSC#EIBPRECONFIG@1.1001:EIBProcessResponsiblePhone">
    <vt:lpwstr/>
  </property>
  <property fmtid="{D5CDD505-2E9C-101B-9397-08002B2CF9AE}" pid="61" name="FSC#EIBPRECONFIG@1.1001:EIBProcessResponsibleMail">
    <vt:lpwstr/>
  </property>
  <property fmtid="{D5CDD505-2E9C-101B-9397-08002B2CF9AE}" pid="62" name="FSC#EIBPRECONFIG@1.1001:EIBProcessResponsibleFax">
    <vt:lpwstr/>
  </property>
  <property fmtid="{D5CDD505-2E9C-101B-9397-08002B2CF9AE}" pid="63" name="FSC#EIBPRECONFIG@1.1001:EIBProcessResponsiblePostTitle">
    <vt:lpwstr/>
  </property>
  <property fmtid="{D5CDD505-2E9C-101B-9397-08002B2CF9AE}" pid="64" name="FSC#EIBPRECONFIG@1.1001:EIBProcessResponsible">
    <vt:lpwstr/>
  </property>
  <property fmtid="{D5CDD505-2E9C-101B-9397-08002B2CF9AE}" pid="65" name="FSC#EIBPRECONFIG@1.1001:OwnerPostTitle">
    <vt:lpwstr/>
  </property>
  <property fmtid="{D5CDD505-2E9C-101B-9397-08002B2CF9AE}" pid="66" name="FSC#COOELAK@1.1001:Subject">
    <vt:lpwstr/>
  </property>
  <property fmtid="{D5CDD505-2E9C-101B-9397-08002B2CF9AE}" pid="67" name="FSC#COOELAK@1.1001:FileReference">
    <vt:lpwstr/>
  </property>
  <property fmtid="{D5CDD505-2E9C-101B-9397-08002B2CF9AE}" pid="68" name="FSC#COOELAK@1.1001:FileRefYear">
    <vt:lpwstr/>
  </property>
  <property fmtid="{D5CDD505-2E9C-101B-9397-08002B2CF9AE}" pid="69" name="FSC#COOELAK@1.1001:FileRefOrdinal">
    <vt:lpwstr/>
  </property>
  <property fmtid="{D5CDD505-2E9C-101B-9397-08002B2CF9AE}" pid="70" name="FSC#COOELAK@1.1001:FileRefOU">
    <vt:lpwstr/>
  </property>
  <property fmtid="{D5CDD505-2E9C-101B-9397-08002B2CF9AE}" pid="71" name="FSC#COOELAK@1.1001:Organization">
    <vt:lpwstr/>
  </property>
  <property fmtid="{D5CDD505-2E9C-101B-9397-08002B2CF9AE}" pid="72" name="FSC#COOELAK@1.1001:Owner">
    <vt:lpwstr>Dr. Andrea Höflechner-Pöltl</vt:lpwstr>
  </property>
  <property fmtid="{D5CDD505-2E9C-101B-9397-08002B2CF9AE}" pid="73" name="FSC#COOELAK@1.1001:OwnerExtension">
    <vt:lpwstr>644351</vt:lpwstr>
  </property>
  <property fmtid="{D5CDD505-2E9C-101B-9397-08002B2CF9AE}" pid="74" name="FSC#COOELAK@1.1001:OwnerFaxExtension">
    <vt:lpwstr>+43 (1) 71344041692</vt:lpwstr>
  </property>
  <property fmtid="{D5CDD505-2E9C-101B-9397-08002B2CF9AE}" pid="75" name="FSC#COOELAK@1.1001:DispatchedBy">
    <vt:lpwstr/>
  </property>
  <property fmtid="{D5CDD505-2E9C-101B-9397-08002B2CF9AE}" pid="76" name="FSC#COOELAK@1.1001:DispatchedAt">
    <vt:lpwstr/>
  </property>
  <property fmtid="{D5CDD505-2E9C-101B-9397-08002B2CF9AE}" pid="77" name="FSC#COOELAK@1.1001:ApprovedBy">
    <vt:lpwstr/>
  </property>
  <property fmtid="{D5CDD505-2E9C-101B-9397-08002B2CF9AE}" pid="78" name="FSC#COOELAK@1.1001:ApprovedAt">
    <vt:lpwstr/>
  </property>
  <property fmtid="{D5CDD505-2E9C-101B-9397-08002B2CF9AE}" pid="79" name="FSC#COOELAK@1.1001:Department">
    <vt:lpwstr>BMGF - II/B/10 (Tiergesundheit, Tierseuchenbekämpfung, Grenzkontrolldienst und Handel mit lebenden Tieren)</vt:lpwstr>
  </property>
  <property fmtid="{D5CDD505-2E9C-101B-9397-08002B2CF9AE}" pid="80" name="FSC#COOELAK@1.1001:CreatedAt">
    <vt:lpwstr>05.07.2017</vt:lpwstr>
  </property>
  <property fmtid="{D5CDD505-2E9C-101B-9397-08002B2CF9AE}" pid="81" name="FSC#COOELAK@1.1001:OU">
    <vt:lpwstr>BMGF - II/B/10 (Tiergesundheit, Tierseuchenbekämpfung, Grenzkontrolldienst und Handel mit lebenden Tieren)</vt:lpwstr>
  </property>
  <property fmtid="{D5CDD505-2E9C-101B-9397-08002B2CF9AE}" pid="82" name="FSC#COOELAK@1.1001:Priority">
    <vt:lpwstr> ()</vt:lpwstr>
  </property>
  <property fmtid="{D5CDD505-2E9C-101B-9397-08002B2CF9AE}" pid="83" name="FSC#COOELAK@1.1001:ObjBarCode">
    <vt:lpwstr>*COO.3000.107.13.6579669*</vt:lpwstr>
  </property>
  <property fmtid="{D5CDD505-2E9C-101B-9397-08002B2CF9AE}" pid="84" name="FSC#COOELAK@1.1001:RefBarCode">
    <vt:lpwstr/>
  </property>
  <property fmtid="{D5CDD505-2E9C-101B-9397-08002B2CF9AE}" pid="85" name="FSC#COOELAK@1.1001:FileRefBarCode">
    <vt:lpwstr>**</vt:lpwstr>
  </property>
  <property fmtid="{D5CDD505-2E9C-101B-9397-08002B2CF9AE}" pid="86" name="FSC#COOELAK@1.1001:ExternalRef">
    <vt:lpwstr/>
  </property>
  <property fmtid="{D5CDD505-2E9C-101B-9397-08002B2CF9AE}" pid="87" name="FSC#COOELAK@1.1001:IncomingNumber">
    <vt:lpwstr/>
  </property>
  <property fmtid="{D5CDD505-2E9C-101B-9397-08002B2CF9AE}" pid="88" name="FSC#COOELAK@1.1001:IncomingSubject">
    <vt:lpwstr/>
  </property>
  <property fmtid="{D5CDD505-2E9C-101B-9397-08002B2CF9AE}" pid="89" name="FSC#COOELAK@1.1001:ProcessResponsible">
    <vt:lpwstr/>
  </property>
  <property fmtid="{D5CDD505-2E9C-101B-9397-08002B2CF9AE}" pid="90" name="FSC#COOELAK@1.1001:ProcessResponsiblePhone">
    <vt:lpwstr/>
  </property>
  <property fmtid="{D5CDD505-2E9C-101B-9397-08002B2CF9AE}" pid="91" name="FSC#COOELAK@1.1001:ProcessResponsibleMail">
    <vt:lpwstr/>
  </property>
  <property fmtid="{D5CDD505-2E9C-101B-9397-08002B2CF9AE}" pid="92" name="FSC#COOELAK@1.1001:ProcessResponsibleFax">
    <vt:lpwstr/>
  </property>
  <property fmtid="{D5CDD505-2E9C-101B-9397-08002B2CF9AE}" pid="93" name="FSC#COOELAK@1.1001:ApproverFirstName">
    <vt:lpwstr/>
  </property>
  <property fmtid="{D5CDD505-2E9C-101B-9397-08002B2CF9AE}" pid="94" name="FSC#COOELAK@1.1001:ApproverSurName">
    <vt:lpwstr/>
  </property>
  <property fmtid="{D5CDD505-2E9C-101B-9397-08002B2CF9AE}" pid="95" name="FSC#COOELAK@1.1001:ApproverTitle">
    <vt:lpwstr/>
  </property>
  <property fmtid="{D5CDD505-2E9C-101B-9397-08002B2CF9AE}" pid="96" name="FSC#COOELAK@1.1001:ExternalDate">
    <vt:lpwstr/>
  </property>
  <property fmtid="{D5CDD505-2E9C-101B-9397-08002B2CF9AE}" pid="97" name="FSC#COOELAK@1.1001:SettlementApprovedAt">
    <vt:lpwstr/>
  </property>
  <property fmtid="{D5CDD505-2E9C-101B-9397-08002B2CF9AE}" pid="98" name="FSC#COOELAK@1.1001:BaseNumber">
    <vt:lpwstr/>
  </property>
  <property fmtid="{D5CDD505-2E9C-101B-9397-08002B2CF9AE}" pid="99" name="FSC#COOELAK@1.1001:CurrentUserRolePos">
    <vt:lpwstr>Sachbearbeiter/in</vt:lpwstr>
  </property>
  <property fmtid="{D5CDD505-2E9C-101B-9397-08002B2CF9AE}" pid="100" name="FSC#COOELAK@1.1001:CurrentUserEmail">
    <vt:lpwstr>andrea.hoeflechner@bmgf.gv.at</vt:lpwstr>
  </property>
  <property fmtid="{D5CDD505-2E9C-101B-9397-08002B2CF9AE}" pid="101" name="FSC#ELAKGOV@1.1001:PersonalSubjGender">
    <vt:lpwstr/>
  </property>
  <property fmtid="{D5CDD505-2E9C-101B-9397-08002B2CF9AE}" pid="102" name="FSC#ELAKGOV@1.1001:PersonalSubjFirstName">
    <vt:lpwstr/>
  </property>
  <property fmtid="{D5CDD505-2E9C-101B-9397-08002B2CF9AE}" pid="103" name="FSC#ELAKGOV@1.1001:PersonalSubjSurName">
    <vt:lpwstr/>
  </property>
  <property fmtid="{D5CDD505-2E9C-101B-9397-08002B2CF9AE}" pid="104" name="FSC#ELAKGOV@1.1001:PersonalSubjSalutation">
    <vt:lpwstr/>
  </property>
  <property fmtid="{D5CDD505-2E9C-101B-9397-08002B2CF9AE}" pid="105" name="FSC#ELAKGOV@1.1001:PersonalSubjAddress">
    <vt:lpwstr/>
  </property>
  <property fmtid="{D5CDD505-2E9C-101B-9397-08002B2CF9AE}" pid="106" name="FSC#ATSTATECFG@1.1001:Office">
    <vt:lpwstr/>
  </property>
  <property fmtid="{D5CDD505-2E9C-101B-9397-08002B2CF9AE}" pid="107" name="FSC#ATSTATECFG@1.1001:Agent">
    <vt:lpwstr/>
  </property>
  <property fmtid="{D5CDD505-2E9C-101B-9397-08002B2CF9AE}" pid="108" name="FSC#ATSTATECFG@1.1001:AgentPhone">
    <vt:lpwstr/>
  </property>
  <property fmtid="{D5CDD505-2E9C-101B-9397-08002B2CF9AE}" pid="109" name="FSC#ATSTATECFG@1.1001:DepartmentFax">
    <vt:lpwstr/>
  </property>
  <property fmtid="{D5CDD505-2E9C-101B-9397-08002B2CF9AE}" pid="110" name="FSC#ATSTATECFG@1.1001:DepartmentEmail">
    <vt:lpwstr/>
  </property>
  <property fmtid="{D5CDD505-2E9C-101B-9397-08002B2CF9AE}" pid="111" name="FSC#ATSTATECFG@1.1001:SubfileDate">
    <vt:lpwstr/>
  </property>
  <property fmtid="{D5CDD505-2E9C-101B-9397-08002B2CF9AE}" pid="112" name="FSC#ATSTATECFG@1.1001:SubfileSubject">
    <vt:lpwstr/>
  </property>
  <property fmtid="{D5CDD505-2E9C-101B-9397-08002B2CF9AE}" pid="113" name="FSC#ATSTATECFG@1.1001:DepartmentZipCode">
    <vt:lpwstr/>
  </property>
  <property fmtid="{D5CDD505-2E9C-101B-9397-08002B2CF9AE}" pid="114" name="FSC#ATSTATECFG@1.1001:DepartmentCountry">
    <vt:lpwstr/>
  </property>
  <property fmtid="{D5CDD505-2E9C-101B-9397-08002B2CF9AE}" pid="115" name="FSC#ATSTATECFG@1.1001:DepartmentCity">
    <vt:lpwstr/>
  </property>
  <property fmtid="{D5CDD505-2E9C-101B-9397-08002B2CF9AE}" pid="116" name="FSC#ATSTATECFG@1.1001:DepartmentStreet">
    <vt:lpwstr/>
  </property>
  <property fmtid="{D5CDD505-2E9C-101B-9397-08002B2CF9AE}" pid="117" name="FSC#ATSTATECFG@1.1001:DepartmentDVR">
    <vt:lpwstr/>
  </property>
  <property fmtid="{D5CDD505-2E9C-101B-9397-08002B2CF9AE}" pid="118" name="FSC#ATSTATECFG@1.1001:DepartmentUID">
    <vt:lpwstr/>
  </property>
  <property fmtid="{D5CDD505-2E9C-101B-9397-08002B2CF9AE}" pid="119" name="FSC#ATSTATECFG@1.1001:SubfileReference">
    <vt:lpwstr/>
  </property>
  <property fmtid="{D5CDD505-2E9C-101B-9397-08002B2CF9AE}" pid="120" name="FSC#ATSTATECFG@1.1001:Clause">
    <vt:lpwstr/>
  </property>
  <property fmtid="{D5CDD505-2E9C-101B-9397-08002B2CF9AE}" pid="121" name="FSC#ATSTATECFG@1.1001:ApprovedSignature">
    <vt:lpwstr/>
  </property>
  <property fmtid="{D5CDD505-2E9C-101B-9397-08002B2CF9AE}" pid="122" name="FSC#ATSTATECFG@1.1001:BankAccount">
    <vt:lpwstr/>
  </property>
  <property fmtid="{D5CDD505-2E9C-101B-9397-08002B2CF9AE}" pid="123" name="FSC#ATSTATECFG@1.1001:BankAccountOwner">
    <vt:lpwstr/>
  </property>
  <property fmtid="{D5CDD505-2E9C-101B-9397-08002B2CF9AE}" pid="124" name="FSC#ATSTATECFG@1.1001:BankInstitute">
    <vt:lpwstr/>
  </property>
  <property fmtid="{D5CDD505-2E9C-101B-9397-08002B2CF9AE}" pid="125" name="FSC#ATSTATECFG@1.1001:BankAccountID">
    <vt:lpwstr/>
  </property>
  <property fmtid="{D5CDD505-2E9C-101B-9397-08002B2CF9AE}" pid="126" name="FSC#ATSTATECFG@1.1001:BankAccountIBAN">
    <vt:lpwstr/>
  </property>
  <property fmtid="{D5CDD505-2E9C-101B-9397-08002B2CF9AE}" pid="127" name="FSC#ATSTATECFG@1.1001:BankAccountBIC">
    <vt:lpwstr/>
  </property>
  <property fmtid="{D5CDD505-2E9C-101B-9397-08002B2CF9AE}" pid="128" name="FSC#ATSTATECFG@1.1001:BankName">
    <vt:lpwstr/>
  </property>
  <property fmtid="{D5CDD505-2E9C-101B-9397-08002B2CF9AE}" pid="129" name="FSC#ATPRECONFIG@1.1001:ChargePreview">
    <vt:lpwstr/>
  </property>
  <property fmtid="{D5CDD505-2E9C-101B-9397-08002B2CF9AE}" pid="130" name="FSC#ATSTATECFG@1.1001:ExternalFile">
    <vt:lpwstr/>
  </property>
  <property fmtid="{D5CDD505-2E9C-101B-9397-08002B2CF9AE}" pid="131" name="FSC#COOSYSTEM@1.1:Container">
    <vt:lpwstr>COO.3000.107.13.6579669</vt:lpwstr>
  </property>
  <property fmtid="{D5CDD505-2E9C-101B-9397-08002B2CF9AE}" pid="132" name="FSC#FSCFOLIO@1.1001:docpropproject">
    <vt:lpwstr/>
  </property>
</Properties>
</file>