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37"/>
  </p:notesMasterIdLst>
  <p:handoutMasterIdLst>
    <p:handoutMasterId r:id="rId38"/>
  </p:handoutMasterIdLst>
  <p:sldIdLst>
    <p:sldId id="271" r:id="rId3"/>
    <p:sldId id="283" r:id="rId4"/>
    <p:sldId id="272" r:id="rId5"/>
    <p:sldId id="273" r:id="rId6"/>
    <p:sldId id="274" r:id="rId7"/>
    <p:sldId id="275" r:id="rId8"/>
    <p:sldId id="279" r:id="rId9"/>
    <p:sldId id="280" r:id="rId10"/>
    <p:sldId id="282" r:id="rId11"/>
    <p:sldId id="323" r:id="rId12"/>
    <p:sldId id="285" r:id="rId13"/>
    <p:sldId id="286" r:id="rId14"/>
    <p:sldId id="287" r:id="rId15"/>
    <p:sldId id="288" r:id="rId16"/>
    <p:sldId id="289" r:id="rId17"/>
    <p:sldId id="302" r:id="rId18"/>
    <p:sldId id="303" r:id="rId19"/>
    <p:sldId id="304" r:id="rId20"/>
    <p:sldId id="321" r:id="rId21"/>
    <p:sldId id="311" r:id="rId22"/>
    <p:sldId id="312" r:id="rId23"/>
    <p:sldId id="317" r:id="rId24"/>
    <p:sldId id="319" r:id="rId25"/>
    <p:sldId id="318" r:id="rId26"/>
    <p:sldId id="322" r:id="rId27"/>
    <p:sldId id="299" r:id="rId28"/>
    <p:sldId id="300" r:id="rId29"/>
    <p:sldId id="325" r:id="rId30"/>
    <p:sldId id="328" r:id="rId31"/>
    <p:sldId id="329" r:id="rId32"/>
    <p:sldId id="324" r:id="rId33"/>
    <p:sldId id="295" r:id="rId34"/>
    <p:sldId id="309" r:id="rId35"/>
    <p:sldId id="266" r:id="rId36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enser Michael" initials="DM" lastIdx="10" clrIdx="0"/>
  <p:cmAuthor id="1" name="Hoeflechner-Poeltl, Andrea" initials="H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9F1B9"/>
    <a:srgbClr val="F6F69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44" autoAdjust="0"/>
  </p:normalViewPr>
  <p:slideViewPr>
    <p:cSldViewPr>
      <p:cViewPr>
        <p:scale>
          <a:sx n="110" d="100"/>
          <a:sy n="110" d="100"/>
        </p:scale>
        <p:origin x="-165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2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7-12T10:50:17.384" idx="3">
    <p:pos x="10" y="10"/>
    <p:text>Bei dieser Karte stimmt die Lokalisation nicht genau, nach meiner Info befindet sich der Herd östlich der Stadt Zlin.</p:text>
  </p:cm>
  <p:cm authorId="0" dt="2017-07-12T10:51:12.243" idx="4">
    <p:pos x="5193" y="1046"/>
    <p:text>Ich würde auch auf den Ausbruch Ende Dezember in der Südukraine verweisen, im Grenzgebiet zu Ungarn und Rumänien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3AF7A-FA47-4282-8BBE-282379C4579B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9139-6A1E-4330-9CBC-FA1104939C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115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CD09-AC00-470E-99B1-9C3519B08F41}" type="datetimeFigureOut">
              <a:rPr lang="en-GB" smtClean="0"/>
              <a:pPr/>
              <a:t>12/07/2017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AE686-E844-41C8-98E5-2FA76D93A9F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4592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E686-E844-41C8-98E5-2FA76D93A9F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03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8BEF8-01FF-4522-AAC7-20E25DFE2F0F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23528" y="6165304"/>
            <a:ext cx="2267272" cy="55617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D316C-FFC3-423A-B11C-30A86FA708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2486676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5B567-D175-481E-AFB3-281B3B448E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4CC1F-483B-4855-983A-5FD8D92CC2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DFF60-864E-49E0-92E6-FD696BF2DA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9CA4C-206A-410E-A88D-0F8EB4D7D4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85DF3-17D0-43C5-BE1A-2E49C88A58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C527-5A7B-4193-812C-28C2ACECA6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2135C-F136-4EAF-91E1-51AA8ECC53E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43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C8572-F39A-4694-B72A-C5931A351F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42F82-0D9E-441E-95E5-C0A2D5738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D8E2D-41D7-4610-B544-20E8B98DDF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85C91-4C33-410B-B9A5-25B9E70666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5338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8DC2135C-F136-4EAF-91E1-51AA8ECC53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9552" y="1484313"/>
            <a:ext cx="8207375" cy="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98" y="6201826"/>
            <a:ext cx="1729729" cy="5064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36852"/>
            <a:ext cx="1656184" cy="671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60093"/>
        </a:buClr>
        <a:buChar char="•"/>
        <a:defRPr sz="28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60093"/>
        </a:buClr>
        <a:buChar char="–"/>
        <a:defRPr sz="24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60093"/>
        </a:buClr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60093"/>
        </a:buClr>
        <a:buChar char="–"/>
        <a:defRPr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60093"/>
        </a:buClr>
        <a:buChar char="»"/>
        <a:defRPr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fl-privat.de/Flagge%20China.jpg&amp;imgrefurl=http://fl-privat.de/&amp;h=302&amp;w=453&amp;sz=7&amp;tbnid=zrZZaBtSoC4toM:&amp;tbnh=85&amp;tbnw=127&amp;prev=/images?q=Flagge+China&amp;zoom=1&amp;q=Flagge+China&amp;hl=de&amp;usg=__1_A6JK5R8KZNVQdgkMDugi6-DXM=&amp;sa=X&amp;ei=E12HTLTeNc6KOMyi_YAO&amp;ved=0CB0Q9QEwA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erbrauchergesundheit.gv.at/tiere/krankheiten/asp_allg.ht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Friedrich.schmoll@ages.a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Johann.damoser@bmgf.gv.a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oogle.com/imgres?imgurl=http://fl-privat.de/Flagge%20China.jpg&amp;imgrefurl=http://fl-privat.de/&amp;h=302&amp;w=453&amp;sz=7&amp;tbnid=zrZZaBtSoC4toM:&amp;tbnh=85&amp;tbnw=127&amp;prev=/images?q=Flagge+China&amp;zoom=1&amp;q=Flagge+China&amp;hl=de&amp;usg=__1_A6JK5R8KZNVQdgkMDugi6-DXM=&amp;sa=X&amp;ei=E12HTLTeNc6KOMyi_YAO&amp;ved=0CB0Q9QEwA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de-DE" sz="4000" b="1" dirty="0" smtClean="0"/>
              <a:t>Afrikanische Schweinepest </a:t>
            </a:r>
            <a:br>
              <a:rPr lang="de-DE" sz="4000" b="1" dirty="0" smtClean="0"/>
            </a:br>
            <a:r>
              <a:rPr lang="de-DE" sz="3200" b="1" dirty="0" smtClean="0"/>
              <a:t>Gefahr für Haus- und Wildschweine!</a:t>
            </a:r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>
          <a:xfrm>
            <a:off x="1331640" y="3620616"/>
            <a:ext cx="6400800" cy="1752600"/>
          </a:xfrm>
        </p:spPr>
        <p:txBody>
          <a:bodyPr/>
          <a:lstStyle/>
          <a:p>
            <a:endParaRPr lang="de-AT" dirty="0" smtClean="0"/>
          </a:p>
          <a:p>
            <a:r>
              <a:rPr lang="de-AT" dirty="0" smtClean="0"/>
              <a:t>Name Vortragende(r)</a:t>
            </a:r>
          </a:p>
          <a:p>
            <a:r>
              <a:rPr lang="de-AT" dirty="0" smtClean="0"/>
              <a:t>Bezirk</a:t>
            </a:r>
          </a:p>
          <a:p>
            <a:endParaRPr lang="de-AT" dirty="0" smtClean="0"/>
          </a:p>
        </p:txBody>
      </p:sp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1736725" y="2438400"/>
            <a:ext cx="396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>
              <a:latin typeface="Times New Roman" pitchFamily="18" charset="0"/>
            </a:endParaRPr>
          </a:p>
        </p:txBody>
      </p:sp>
      <p:sp>
        <p:nvSpPr>
          <p:cNvPr id="2052" name="AutoShape 6" descr="data:image/jpg;base64,/9j/4AAQSkZJRgABAQAAAQABAAD/2wBDAAkGBwgHBgkIBwgKCgkLDRYPDQwMDRsUFRAWIB0iIiAdHx8kKDQsJCYxJx8fLT0tMTU3Ojo6Iys/RD84QzQ5Ojf/2wBDAQoKCg0MDRoPDxo3JR8lNzc3Nzc3Nzc3Nzc3Nzc3Nzc3Nzc3Nzc3Nzc3Nzc3Nzc3Nzc3Nzc3Nzc3Nzc3Nzc3Nzf/wAARCABWAIEDASIAAhEBAxEB/8QAGwABAAMBAQEBAAAAAAAAAAAAAAECBQYEAwf/xAAzEAACAQEFBQYFBAMAAAAAAAAAAQIDBAUREhMhMlFxkQYxU2FysRQiQVLwM0KBkmLB8v/EABsBAAIDAQEBAAAAAAAAAAAAAAABAwQGBQIH/8QAKREAAgIBAwMEAAcAAAAAAAAAAAECEQMTMVEEEiEFIjJhI0FxkaGx8P/aAAwDAQACEQMRAD8A42FOChHCnDdX7VwLacPDh/VCG5H0r2LbPxGflJ2fXMcMfarSEaCyyaprBPa8qwX5tK6cPDh/VHY3Hc2v2MvO1yis82pQflB/9HI7PxEUMym5JPbwQYM+HNKcUl7XRXJD7I9Ee66rltF6zcLFQpycWs7bWMV92D71yR4n5Huu29bXdrl8LVyKW+ktk1wfke5Ode3clz45PH+Elf2eGrQVKThVo6c09sZQwa8mirhDHch0RZvi8Xxf1A7ZLHHGlaRXJDw4dEMkPDh0RYBbPWnDhFckPDh0QyQ8OHRFgFsWnDhFckPDh0QyQ8OHRFgFsNOHCK5I/ZDoickMdsYfT9qJJW9HmNN2DxwrYxNNfbHogSC3bM72Q4Nen+nD0x9juuyfbKpRnTsN6p1qcpKEK21zi3swlx59/M4an+nH0x9jY7MfDQvijaLbUjCzWZOrPNtxw7kl9Xi8f4Ob1WKGXHJTV/78jpdbgxZel96ul45s/ako5cUtjOH7Y9rvga07vu2DVoi8tStJYZX/AI+fmZd4dv7bO8qdSx04wslN4OlLbnXmZfa+12S9LVRvOxyUXWhlq02/mhOP+vM43RenTx5VLKrVfs/s4HQ+lThni+oj4f8Af2YFSpOrUdSpKUpSeLb+pV94B3jaJUqNu57qsVru+1Wm1WynRqUVmhByazru+bBNpZnDatveYslhJrZseGwlSkscMcGsGVEk1bZVx45RnKTld/wAAMtAAAMAAABK3o8yCVvR5jW55ZigAtmaNenuR9MfYsVp7kfTH2LFR7mixfBAACJAStjWODwfU9d13dXvK1Kz2XK6jWKUpYYo+dvslawWmpZ68Wpwk1tXese8LV1ZBrY3PTvzwat62y7Kt02ahZLNGFoppak0n3va8v8AKRhACilFULBgWGLSd/qAAMsAAAMAAABK3o8yCVvR5jW55ZigAtmaNenuR9MfYsVp7kfTH2LFR7mixfBAACJT72W1V7LNzs9WVOTWDce/A+darOtVnVqvGc5OUnxbKAKItOPd3V5AAAkAAAYAAAAAAAlb0eZBK3o8xrc8sxQAWzNGvT3I+mPsWK09yPpj7Fio9zRYvggABEoAAAAAAAAAAAAAAAAAlb0eZBK3o8xrc8sxQAWzNGpCrHTg8Hux9idWPBgEDSs62LLPtXknVjwY1Y8GAKkSas+SNVcGTqx4MAKQas+Rqx4Maq4MAKQas+SNVcGTqx4MAKQas+Rqx4MjVXBgBSDVnyTqx4MaseDACkGrPkaseDEaqzLY/p7gAkhPLPkx9WPBgAtUjhakj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0025" y="-388938"/>
            <a:ext cx="1228725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53" name="AutoShape 8" descr="data:image/jpg;base64,/9j/4AAQSkZJRgABAQAAAQABAAD/2wBDAAkGBwgHBgkIBwgKCgkLDRYPDQwMDRsUFRAWIB0iIiAdHx8kKDQsJCYxJx8fLT0tMTU3Ojo6Iys/RD84QzQ5Ojf/2wBDAQoKCg0MDRoPDxo3JR8lNzc3Nzc3Nzc3Nzc3Nzc3Nzc3Nzc3Nzc3Nzc3Nzc3Nzc3Nzc3Nzc3Nzc3Nzc3Nzc3Nzf/wAARCABWAIEDASIAAhEBAxEB/8QAGwABAAMBAQEBAAAAAAAAAAAAAAECBQYEAwf/xAAzEAACAQEFBQYFBAMAAAAAAAAAAQIDBAUREhMhMlFxkQYxU2FysRQiQVLwM0KBkmLB8v/EABsBAAIDAQEBAAAAAAAAAAAAAAABAwQGBQIH/8QAKREAAgIBAwMEAAcAAAAAAAAAAAECEQMTMVEEEiEFIjJhI0FxkaGx8P/aAAwDAQACEQMRAD8A42FOChHCnDdX7VwLacPDh/VCG5H0r2LbPxGflJ2fXMcMfarSEaCyyaprBPa8qwX5tK6cPDh/VHY3Hc2v2MvO1yis82pQflB/9HI7PxEUMym5JPbwQYM+HNKcUl7XRXJD7I9Ee66rltF6zcLFQpycWs7bWMV92D71yR4n5Huu29bXdrl8LVyKW+ktk1wfke5Ode3clz45PH+Elf2eGrQVKThVo6c09sZQwa8mirhDHch0RZvi8Xxf1A7ZLHHGlaRXJDw4dEMkPDh0RYBbPWnDhFckPDh0QyQ8OHRFgFsWnDhFckPDh0QyQ8OHRFgFsNOHCK5I/ZDoickMdsYfT9qJJW9HmNN2DxwrYxNNfbHogSC3bM72Q4Nen+nD0x9juuyfbKpRnTsN6p1qcpKEK21zi3swlx59/M4an+nH0x9jY7MfDQvijaLbUjCzWZOrPNtxw7kl9Xi8f4Ob1WKGXHJTV/78jpdbgxZel96ul45s/ako5cUtjOH7Y9rvga07vu2DVoi8tStJYZX/AI+fmZd4dv7bO8qdSx04wslN4OlLbnXmZfa+12S9LVRvOxyUXWhlq02/mhOP+vM43RenTx5VLKrVfs/s4HQ+lThni+oj4f8Af2YFSpOrUdSpKUpSeLb+pV94B3jaJUqNu57qsVru+1Wm1WynRqUVmhByazru+bBNpZnDatveYslhJrZseGwlSkscMcGsGVEk1bZVx45RnKTld/wAAMtAAAMAAABK3o8yCVvR5jW55ZigAtmaNenuR9MfYsVp7kfTH2LFR7mixfBAACJAStjWODwfU9d13dXvK1Kz2XK6jWKUpYYo+dvslawWmpZ68Wpwk1tXese8LV1ZBrY3PTvzwat62y7Kt02ahZLNGFoppak0n3va8v8AKRhACilFULBgWGLSd/qAAMsAAAMAAABK3o8yCVvR5jW55ZigAtmaNenuR9MfYsVp7kfTH2LFR7mixfBAACJT72W1V7LNzs9WVOTWDce/A+darOtVnVqvGc5OUnxbKAKItOPd3V5AAAkAAAYAAAAAAAlb0eZBK3o8xrc8sxQAWzNGvT3I+mPsWK09yPpj7Fio9zRYvggABEoAAAAAAAAAAAAAAAAAlb0eZBK3o8xrc8sxQAWzNGpCrHTg8Hux9idWPBgEDSs62LLPtXknVjwY1Y8GAKkSas+SNVcGTqx4MAKQas+Rqx4Maq4MAKQas+SNVcGTqx4MAKQas+Rqx4MjVXBgBSDVnyTqx4MaseDACkGrPkaseDEaqzLY/p7gAkhPLPkx9WPBgAtUjhakj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0025" y="-388938"/>
            <a:ext cx="1228725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54" name="AutoShape 10" descr="data:image/jpeg;base64,/9j/4AAQSkZJRgABAQAAAQABAAD/2wCEAAkGBggGEQ8IBxQVCRUQEBYNFA8PFRoPFBAQExwWFhUVFhIjJzIqGyAjGRwSHy8sLzMpLi4xFyoxQTAqNSkrLCkBCQoKDgwOGQ8PGikkHSI1NTUsKik1LDI1KSkwKTUsNS40NSk1KS0qNSkuLi01Li4pNS0vNTUpMjQvNSkuLC8wNf/AABEIALQBGAMBIgACEQEDEQH/xAAcAAEAAgIDAQAAAAAAAAAAAAAABAUGBwEDCAL/xAA2EAEAAgEDAQUHAwIFBQAAAAAAAQIDBAURBhIhMVGRBxMVQXLB0RQyYXGhIiNCgbFDUmKywv/EABwBAQABBAMAAAAAAAAAAAAAAAAGAwUHCAECBP/EAC4RAQABAwEFCAEEAwAAAAAAAAABAgMRBQQxNVOyBhIVFiFBUYGCImGxwTJxkf/aAAwDAQACEQMRAD8A1QAzitgAAAAJOXb8+HFj1t44plvfHSfO2Ps9r/2qjOtNUVRmHIA7OAABb7N4ZPqj7qhb7N4ZPqj7or2u4Xc/HqhJey/Erf30ysgGE2XwAAAAAAAAAAAAAAAAAAAGLANlmvYC+6Y6aw9T2/R4s9NJmn9lM0TFMseVbx4T/ClevU2ae/XuhzEZd3RPT+n6qyZNoyW9xkvjm+DJPh7ynfNLR84mP+FRu+z6zYst9DuNJwXpPExP/MT84ZTTovqjorVabWWwzkmuesUnDaLxe3PHZ7vDnv8Ak23r+gKdYXrr+qZmZrHGPTYbdmuOk/K1/G0+aO7TrFGzXoud+KrVUe05mKo+P9++cK0W5mMe7X3U+wV03Tm3Zoji2PJGe3nxqO1z/wDDXW17Vq95yV0e30nUXt4Vr5fOZ8oej8/ss6X1FP084JrHERzXJeJjj+eVJPTer9mNM+u6epG4YrVm18V4ic+OY8LVvH76xPEzC3bFrtFNuu3bzNdVUzT3vSPWc4zmf6d6rXrmdzTPU+xY+m8lduteM+WlYnNNZ5rTJbvjHHnxHj/MqZlW39C9UdWTO4YsVrxmtOSc2W0Y62m3MzPM+PzU297RXZck6SctNVavdecPNqVnyi8/uSnZtoomYtTXFVcb8fP1u+1Cqn3wrgHvdBb7N4ZPqj7qhb7N4ZPqj7or2u4Xc/HqhJey/Erf30ysgGE2XwAAAAAAAAAAAAAAAAAAAGLANlmvY+qWtSYtSezMTzEx48/wYr+7mL8Rfj5WjmJ/rDOOm/aVp9j4jJoNLm4/10r7u/rPLx7Tcu0U5t0d79sxH8u1MRO+Wdeyrct26uv+s3uZyRoccYMczXibZL8zN7edux2YbThrn2YdaYOpdTuNcVf0/vL01NMdv3RXs1x2ju7u6ax6tjQxbq0VRtUxVR3fSP0/GYz/ADMvdb/xHFqxfunvcuJWx3aK9oW77v0ZfU9O6C/u8GeY1dbVji2LHl7UWxRb5RNq2lq7jnv8W7uqvaXtuwbhrMc4fiX+Th081nsxSMmOctrc8x/5xH+zXPUXWOj3yZ9zodNo+f8AXSLRf1iYj+zJmk13qaIzZxmImasx+qcb5j0l4rmPli4CSQoi32bwyfVH3VC32bwyfVH3Rbtdwu5+PVCS9l+JW/vplZAMJsvgAAAAAAAAAAAAAAAAAAAMWAbLNexY7HtePdstcOfJTR0ie1kzZJ4ilPOI+c+UK4U7lM1UzFM4n5+HMNta7rnpPpmumjpWls+XS80jJ2exTLS8xOSL2nvtz4+Hc2nsHVWh3ulLRP6bJNYtOny/4Mlef4nxj+YeZOm9uneNXptFH/Uy1rP8V55tM/0jlmftX65w75lrt21cRj008e+r+6947v8ADb/tj+/HKG7do1Fy7bsW+9NXrM1zOcR+/wA5nPpGHopuYjMvQFslYjmZ4/swfrv2kaXpzFaNuj9bl57MzSO1jw8/O9/Dnw4j5sC6k0+2YNi0e7aaL1zaiaYptOXJbm1e17zumeO/s/3dGx9T49/2jWdNariuXDi9/htEcTmritF+J87Rx/vC17No9MRF6rNVMVd2Y3e+JnfOYj6VJuezv3HRdKdZaSPgmSMGtp2sk1z/AOXfVXt33rMz3WmZ544axyY74pnHkiazWeJie6YmHETMd5a9skza89qZ7+Z759U72TZatmzTFUzTO7O+Pv4eWqrLgB73QW+zeGT6o+6oW+zeGT6o+6K9ruF3Px6oSXsvxK399MrIBhNl8AAAAAAAAAAAAAAAAAAABiwDZXLXsAMju0urzaK3vdNM47cTXtR4xFo4nifl3OnkHGIzlyt9Zv2TVaLS7RbwwZs2X+vvOxx6TGT1VeLLfBMZMUzSY+cdz4FO3aoopmmN0zM/9nMkzkAVXAAZBb7N4ZPqj7qjhb7N4ZP6x90W7W8Lufj1QkvZfiVv76ZWQDCbL4AAAAAAAAAAAAAAAAAAACB8G0/nb1j8HwbT+dvWPwni9eYNS59Sz+B6fyaUD4Np/O3rH4Pg2n87esfhPDzBqXPqPA9P5NKB8G0/nb1j8HwbT+dvWPwnh5g1Ln1Hgen8mlA+Dafzt6x+D4Np/O3rH4Tw8walz6jwPT+TSgfBtP529Y/B8G0/nb1j8J4eYNS59R4Hp/JpQPg2n87esfg+Dafzt6x+E8PMGpc+o8D0/k0oEbNp4+dvWPwk6bS49LExj5nmee/vdwobRq+27Tbm3eu1VUz7SrWNK2PZ64uWrcRVHvAAti5AAAAAAAAAAAAAAAAAAAAAAAAAAAAAAAAAAAAAAAAAAAAAAAAAAAAAAAAAAAAAAAAAAAAAAAAAAAAAAAAAAAAAAAAAAAAAAAAAAAAAAAAAAAAAAAAAAAAAAAAAAAAAAAAAAAAAAA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0" y="-1920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55" name="AutoShape 12" descr="data:image/jpeg;base64,/9j/4AAQSkZJRgABAQAAAQABAAD/2wCEAAkGBggGEQ8IBxQVCRUQEBYNFA8PFRoPFBAQExwWFhUVFhIjJzIqGyAjGRwSHy8sLzMpLi4xFyoxQTAqNSkrLCkBCQoKDgwOGQ8PGikkHSI1NTUsKik1LDI1KSkwKTUsNS40NSk1KS0qNSkuLi01Li4pNS0vNTUpMjQvNSkuLC8wNf/AABEIALQBGAMBIgACEQEDEQH/xAAcAAEAAgIDAQAAAAAAAAAAAAAABAUGBwEDCAL/xAA2EAEAAgEDAQUHAwIFBQAAAAAAAQIDBAURBhIhMVGRBxMVQXLB0RQyYXGhIiNCgbFDUmKywv/EABwBAQABBAMAAAAAAAAAAAAAAAAGAwUHCAECBP/EAC4RAQABAwEFCAEEAwAAAAAAAAABAgMRBQQxNVOyBhIVFiFBUYGCImGxwTJxkf/aAAwDAQACEQMRAD8A1QAzitgAAAAJOXb8+HFj1t44plvfHSfO2Ps9r/2qjOtNUVRmHIA7OAABb7N4ZPqj7qhb7N4ZPqj7or2u4Xc/HqhJey/Erf30ysgGE2XwAAAAAAAAAAAAAAAAAAAGLANlmvYC+6Y6aw9T2/R4s9NJmn9lM0TFMseVbx4T/ClevU2ae/XuhzEZd3RPT+n6qyZNoyW9xkvjm+DJPh7ynfNLR84mP+FRu+z6zYst9DuNJwXpPExP/MT84ZTTovqjorVabWWwzkmuesUnDaLxe3PHZ7vDnv8Ak23r+gKdYXrr+qZmZrHGPTYbdmuOk/K1/G0+aO7TrFGzXoud+KrVUe05mKo+P9++cK0W5mMe7X3U+wV03Tm3Zoji2PJGe3nxqO1z/wDDXW17Vq95yV0e30nUXt4Vr5fOZ8oej8/ss6X1FP084JrHERzXJeJjj+eVJPTer9mNM+u6epG4YrVm18V4ic+OY8LVvH76xPEzC3bFrtFNuu3bzNdVUzT3vSPWc4zmf6d6rXrmdzTPU+xY+m8lduteM+WlYnNNZ5rTJbvjHHnxHj/MqZlW39C9UdWTO4YsVrxmtOSc2W0Y62m3MzPM+PzU297RXZck6SctNVavdecPNqVnyi8/uSnZtoomYtTXFVcb8fP1u+1Cqn3wrgHvdBb7N4ZPqj7qhb7N4ZPqj7or2u4Xc/HqhJey/Erf30ysgGE2XwAAAAAAAAAAAAAAAAAAAGLANlmvY+qWtSYtSezMTzEx48/wYr+7mL8Rfj5WjmJ/rDOOm/aVp9j4jJoNLm4/10r7u/rPLx7Tcu0U5t0d79sxH8u1MRO+Wdeyrct26uv+s3uZyRoccYMczXibZL8zN7edux2YbThrn2YdaYOpdTuNcVf0/vL01NMdv3RXs1x2ju7u6ax6tjQxbq0VRtUxVR3fSP0/GYz/ADMvdb/xHFqxfunvcuJWx3aK9oW77v0ZfU9O6C/u8GeY1dbVji2LHl7UWxRb5RNq2lq7jnv8W7uqvaXtuwbhrMc4fiX+Th081nsxSMmOctrc8x/5xH+zXPUXWOj3yZ9zodNo+f8AXSLRf1iYj+zJmk13qaIzZxmImasx+qcb5j0l4rmPli4CSQoi32bwyfVH3VC32bwyfVH3Rbtdwu5+PVCS9l+JW/vplZAMJsvgAAAAAAAAAAAAAAAAAAAMWAbLNexY7HtePdstcOfJTR0ie1kzZJ4ilPOI+c+UK4U7lM1UzFM4n5+HMNta7rnpPpmumjpWls+XS80jJ2exTLS8xOSL2nvtz4+Hc2nsHVWh3ulLRP6bJNYtOny/4Mlef4nxj+YeZOm9uneNXptFH/Uy1rP8V55tM/0jlmftX65w75lrt21cRj008e+r+6947v8ADb/tj+/HKG7do1Fy7bsW+9NXrM1zOcR+/wA5nPpGHopuYjMvQFslYjmZ4/swfrv2kaXpzFaNuj9bl57MzSO1jw8/O9/Dnw4j5sC6k0+2YNi0e7aaL1zaiaYptOXJbm1e17zumeO/s/3dGx9T49/2jWdNariuXDi9/htEcTmritF+J87Rx/vC17No9MRF6rNVMVd2Y3e+JnfOYj6VJuezv3HRdKdZaSPgmSMGtp2sk1z/AOXfVXt33rMz3WmZ544axyY74pnHkiazWeJie6YmHETMd5a9skza89qZ7+Z759U72TZatmzTFUzTO7O+Pv4eWqrLgB73QW+zeGT6o+6oW+zeGT6o+6K9ruF3Px6oSXsvxK399MrIBhNl8AAAAAAAAAAAAAAAAAAABiwDZXLXsAMju0urzaK3vdNM47cTXtR4xFo4nifl3OnkHGIzlyt9Zv2TVaLS7RbwwZs2X+vvOxx6TGT1VeLLfBMZMUzSY+cdz4FO3aoopmmN0zM/9nMkzkAVXAAZBb7N4ZPqj7qjhb7N4ZP6x90W7W8Lufj1QkvZfiVv76ZWQDCbL4AAAAAAAAAAAAAAAAAAACB8G0/nb1j8HwbT+dvWPwni9eYNS59Sz+B6fyaUD4Np/O3rH4Pg2n87esfhPDzBqXPqPA9P5NKB8G0/nb1j8HwbT+dvWPwnh5g1Ln1Hgen8mlA+Dafzt6x+D4Np/O3rH4Tw8walz6jwPT+TSgfBtP529Y/B8G0/nb1j8J4eYNS59R4Hp/JpQPg2n87esfg+Dafzt6x+E8PMGpc+o8D0/k0oEbNp4+dvWPwk6bS49LExj5nmee/vdwobRq+27Tbm3eu1VUz7SrWNK2PZ64uWrcRVHvAAti5AAAAAAAAAAAAAAAAAAAAAAAAAAAAAAAAAAAAAAAAAAAAAAAAAAAAAAAAAAAAAAAAAAAAAAAAAAAAAAAAAAAAAAAAAAAAAAAAAAAAAAAAAAAAAAAAAAAAAAAAAAAAAAAAAAAAAAA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0" y="-1920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56" name="AutoShape 14" descr="data:image/jpeg;base64,/9j/4AAQSkZJRgABAQAAAQABAAD/2wCEAAkGBggGEQ8IBxQVCRUQEBYNFA8PFRoPFBAQExwWFhUVFhIjJzIqGyAjGRwSHy8sLzMpLi4xFyoxQTAqNSkrLCkBCQoKDgwOGQ8PGikkHSI1NTUsKik1LDI1KSkwKTUsNS40NSk1KS0qNSkuLi01Li4pNS0vNTUpMjQvNSkuLC8wNf/AABEIALQBGAMBIgACEQEDEQH/xAAcAAEAAgIDAQAAAAAAAAAAAAAABAUGBwEDCAL/xAA2EAEAAgEDAQUHAwIFBQAAAAAAAQIDBAURBhIhMVGRBxMVQXLB0RQyYXGhIiNCgbFDUmKywv/EABwBAQABBAMAAAAAAAAAAAAAAAAGAwUHCAECBP/EAC4RAQABAwEFCAEEAwAAAAAAAAABAgMRBQQxNVOyBhIVFiFBUYGCImGxwTJxkf/aAAwDAQACEQMRAD8A1QAzitgAAAAJOXb8+HFj1t44plvfHSfO2Ps9r/2qjOtNUVRmHIA7OAABb7N4ZPqj7qhb7N4ZPqj7or2u4Xc/HqhJey/Erf30ysgGE2XwAAAAAAAAAAAAAAAAAAAGLANlmvYC+6Y6aw9T2/R4s9NJmn9lM0TFMseVbx4T/ClevU2ae/XuhzEZd3RPT+n6qyZNoyW9xkvjm+DJPh7ynfNLR84mP+FRu+z6zYst9DuNJwXpPExP/MT84ZTTovqjorVabWWwzkmuesUnDaLxe3PHZ7vDnv8Ak23r+gKdYXrr+qZmZrHGPTYbdmuOk/K1/G0+aO7TrFGzXoud+KrVUe05mKo+P9++cK0W5mMe7X3U+wV03Tm3Zoji2PJGe3nxqO1z/wDDXW17Vq95yV0e30nUXt4Vr5fOZ8oej8/ss6X1FP084JrHERzXJeJjj+eVJPTer9mNM+u6epG4YrVm18V4ic+OY8LVvH76xPEzC3bFrtFNuu3bzNdVUzT3vSPWc4zmf6d6rXrmdzTPU+xY+m8lduteM+WlYnNNZ5rTJbvjHHnxHj/MqZlW39C9UdWTO4YsVrxmtOSc2W0Y62m3MzPM+PzU297RXZck6SctNVavdecPNqVnyi8/uSnZtoomYtTXFVcb8fP1u+1Cqn3wrgHvdBb7N4ZPqj7qhb7N4ZPqj7or2u4Xc/HqhJey/Erf30ysgGE2XwAAAAAAAAAAAAAAAAAAAGLANlmvY+qWtSYtSezMTzEx48/wYr+7mL8Rfj5WjmJ/rDOOm/aVp9j4jJoNLm4/10r7u/rPLx7Tcu0U5t0d79sxH8u1MRO+Wdeyrct26uv+s3uZyRoccYMczXibZL8zN7edux2YbThrn2YdaYOpdTuNcVf0/vL01NMdv3RXs1x2ju7u6ax6tjQxbq0VRtUxVR3fSP0/GYz/ADMvdb/xHFqxfunvcuJWx3aK9oW77v0ZfU9O6C/u8GeY1dbVji2LHl7UWxRb5RNq2lq7jnv8W7uqvaXtuwbhrMc4fiX+Th081nsxSMmOctrc8x/5xH+zXPUXWOj3yZ9zodNo+f8AXSLRf1iYj+zJmk13qaIzZxmImasx+qcb5j0l4rmPli4CSQoi32bwyfVH3VC32bwyfVH3Rbtdwu5+PVCS9l+JW/vplZAMJsvgAAAAAAAAAAAAAAAAAAAMWAbLNexY7HtePdstcOfJTR0ie1kzZJ4ilPOI+c+UK4U7lM1UzFM4n5+HMNta7rnpPpmumjpWls+XS80jJ2exTLS8xOSL2nvtz4+Hc2nsHVWh3ulLRP6bJNYtOny/4Mlef4nxj+YeZOm9uneNXptFH/Uy1rP8V55tM/0jlmftX65w75lrt21cRj008e+r+6947v8ADb/tj+/HKG7do1Fy7bsW+9NXrM1zOcR+/wA5nPpGHopuYjMvQFslYjmZ4/swfrv2kaXpzFaNuj9bl57MzSO1jw8/O9/Dnw4j5sC6k0+2YNi0e7aaL1zaiaYptOXJbm1e17zumeO/s/3dGx9T49/2jWdNariuXDi9/htEcTmritF+J87Rx/vC17No9MRF6rNVMVd2Y3e+JnfOYj6VJuezv3HRdKdZaSPgmSMGtp2sk1z/AOXfVXt33rMz3WmZ544axyY74pnHkiazWeJie6YmHETMd5a9skza89qZ7+Z759U72TZatmzTFUzTO7O+Pv4eWqrLgB73QW+zeGT6o+6oW+zeGT6o+6K9ruF3Px6oSXsvxK399MrIBhNl8AAAAAAAAAAAAAAAAAAABiwDZXLXsAMju0urzaK3vdNM47cTXtR4xFo4nifl3OnkHGIzlyt9Zv2TVaLS7RbwwZs2X+vvOxx6TGT1VeLLfBMZMUzSY+cdz4FO3aoopmmN0zM/9nMkzkAVXAAZBb7N4ZPqj7qjhb7N4ZP6x90W7W8Lufj1QkvZfiVv76ZWQDCbL4AAAAAAAAAAAAAAAAAAACB8G0/nb1j8HwbT+dvWPwni9eYNS59Sz+B6fyaUD4Np/O3rH4Pg2n87esfhPDzBqXPqPA9P5NKB8G0/nb1j8HwbT+dvWPwnh5g1Ln1Hgen8mlA+Dafzt6x+D4Np/O3rH4Tw8walz6jwPT+TSgfBtP529Y/B8G0/nb1j8J4eYNS59R4Hp/JpQPg2n87esfg+Dafzt6x+E8PMGpc+o8D0/k0oEbNp4+dvWPwk6bS49LExj5nmee/vdwobRq+27Tbm3eu1VUz7SrWNK2PZ64uWrcRVHvAAti5AAAAAAAAAAAAAAAAAAAAAAAAAAAAAAAAAAAAAAAAAAAAAAAAAAAAAAAAAAAAAAAAAAAAAAAAAAAAAAAAAAAAAAAAAAAAAAAAAAAAAAAAAAAAAAAAAAAAAAAAAAAAAAAAAAAAAAA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0" y="-1920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57" name="AutoShape 16" descr="data:image/jpeg;base64,/9j/4AAQSkZJRgABAQAAAQABAAD/2wBDAAkGBwgHBgkIBwgKCgkLDRYPDQwMDRsUFRAWIB0iIiAdHx8kKDQsJCYxJx8fLT0tMTU3Ojo6Iys/RD84QzQ5Ojf/2wBDAQoKCg0MDRoPDxo3JR8lNzc3Nzc3Nzc3Nzc3Nzc3Nzc3Nzc3Nzc3Nzc3Nzc3Nzc3Nzc3Nzc3Nzc3Nzc3Nzc3Nzf/wAARCAC2ARUDASIAAhEBAxEB/8QAGwABAQADAQEBAAAAAAAAAAAAAAUEBgcBAgP/xAA6EAABAwMBBAgDBgUFAAAAAAAAAQIDBAURBhIhMUEHExU0UVOBkWFxgiIyM0JSoRQkYqKxNUNywfD/xAAbAQEAAgMBAQAAAAAAAAAAAAAAAwYBAgUEB//EACgRAQABAgMIAwEBAQAAAAAAAAABAhEDBBUFEiExUVKBkQYzNEETIv/aAAwDAQACEQMRAD8A5iADtvIAAAAAAPM78HoAGdQ2qettlzr4vwreyN0m7jtv2U/7X0MExExIA8VcHpkAAAAAHil2y9y+txCUu2XuX1uOdtT6PLu/Hf2+JZ4AK4voAAAAAAAAAAAAAAAAAAAAA1QAF0fJQAAAERFciOdstVd7sZwbJNoTUKUcddRUbblRSt2o6igkSVHJ/wAdzvTBiaqaecsxEyyOjq1UOoq6usNw+wtTT9bTTtRNqKVi8U8UVrlynPHwRUiaisdfp25yW+5xbErd7HpnZlbyc1eaf44GRpmtm07q22VVVHJTvgqWpKyViscjHfZduXH5XKdQ1rdafXLJbJpuzSXeanf/AKkj0jhpn+LXr974pwX4nnqxJoxL/wAlvERMPnot022s6OboyVqI+8LKxHL+lqbDf7tpTjUcUz5WwNie6dz9hI2tVXK/hhE8cnc7PYOkO22qloqS52Gmhp40ZHD1D37k8XY3rzVfEg2y3XLQt+q79qPTza1k0jnrXW+TbbS7S5cqRqiKiKq8VxhN2SKjF3aqp53Zmm8Qi3zSTNIaIdV3RGPvVxkbAxmctpmfecieLlRuFXlnCc1XQjoHTDqajv8AcLVFa6llRSR0yyo5irve9eCpxRURvDjvNdtWi9S3bZWjs1V1buEkzeqb7vxn0J8Ku1F654y1qi82hBBlXOi7OrX0jqmnqJI90jqdyuY13Nu0qJlU5qm74qYpPE3i7QAAHil2y9y+txCUu2XuX1uOdtT6PLu/Hf2+JZ4AK4voAAAAAAAAAAAAAAAAAAAAA1QAF0fJQAADbNAa2q9JVqsejp7XM7M9Oi72r+tn9Xw5/uStPWSK8z9XJerXbt+P5yVWuX5JjC+rkOpWbodszY2zV91qK5FTP8urYo19Uyv7kGNiYcRu1t6Iq5wyNV3CHXFxtWmrJPHLSVUSVlbWMajljgRdzW53tcqpv58PidBtNto7TQxUNvp2QU8TcNY1P3XxXxXmaD0ZWuht+rtXxUUCRR008NPE3Krss2VVd671yqZOlnPxOH/Mck9PV5hPA8ciKmMH0CNlzG7W6DQWr6O+UUEbLNc5kpqyLYTFNI77sjP0pxyibuPwxG6UOkdZVmsenp1RiZZVVkbuPJWMX/LvROam89KkDKjQN5SRPw4Elavg5rkVP8GtU/RXp+8WKgrIXVVBUTUsUj+qk22bSsRVXZdnHoqHow6qJtVWjqieUOJImEwiYwem36q0RT6fV+xqa01Ct/2XvVk3y2W7X74NPQ6NNcVReEMxMc3oANmHil2y9y+txCUu2XuX1uOdtT6PLu/Hf2+JZ4AK4voAAAAAAAAAAAAAAAAAAAAA1QAF0fJQAADNs1TdaatihsdRWQ1Mr0ZGykkc1XuXlhF3mE1Fc5GpjKrhMqiJ7rwOl6PvOj9EQLUy1El1vUjcPfSRbTIk/QxzsJjxXn8txHi1WjleW1MLukG3TSet202pqpJZdQUrX9eiIjVqGbtjKYRV2Vxnmqp4nVsnAtVa+l1qlNZ6azRQLJUx/wAPM+VzpY5FciI5uzhE4/E3mi1lcdLPbbteUkyNauzFd6eNZIZk5K/G9rv/AGEPBiYdfOY49E1Mw6KDXoNbaXnh61l/tuzxXbqGtVPRVRSNc+km2Pf/AAWmYJ75cn/hxUrF6tF8XPVMIny/biQxRVP8bXh89LFY6otdJpqjXarr1OyFrE4tiRyK9y/Dcie/gcm1xHqe0V/Zd8uNXLTtbimVr1bDLGm5Fa1MJuTCKnFC1cb3ftGax7V1DSUdwuVZSNcn23I2BiqqLHGqbkxjC7l/dVW1cOkLSWrrY626joayi2t7JWtSVIncnNc3ei/Nu/gp6qKasO1ovCOZiXIGtRqbkRE+CHplXOkjoax8MFZBWw8Y6iBdz28sou9q+KLw+WDFPdHGOCEABkeKXbL3L63EJS7Ze5fW4521Po8u78d/b4lngAri+gAAAAAAAAAAAAAAAAAAAADVAAXR8lAAAAAG49EluS4a3pZZETqqJj6p6rwRUTDf7nIvoWuk/pE7V62y2KXFAiq2oqWr3jH5W/0fHn8uPP6S5VVFQ1lJSv6tlYjWzvb95zG5XYzyaqrv8cIYmEwQzhXxN+ptvWptDufRxa9N3nRVHX3Gz22WelR8VRLJTMVcsVd6rjf9nC5U5tpfXFVp6/1NfTRNW3VkznzUTURrdhVy3ZTgjmpuTlyU/fSepFteitVW7rNmSeONadM/mkXq349ML6KaaibsGlGFxq3uTM1cIs630wPor/pmz6ktUrZoGSuhc5Nyoj0zhyclRzcY8VOSmZSXOqpaCtt8b80lY1ElidvbtNVFa9PByKnH0MMlwqJw43WKpvIACRqAADxS7Ze5fW4hKXbL3L63HO2p9Hl3fjv7fEs8AFcX0AAAAAAAAAAAAAAAAAAAAAaoCx2NF50nsg7Gi86T2QsupZfq+faBnu2PcI4LHY0XnSeyDsaLzpPZBqWX6mgZ7tj3COCx2NF50nsg7Gi86T2Qall+poGe7Y9wjgsdjRedJ7IOxovOk9kGpZfqaBnu2PcIx6WOxovPk9kHY0XnSeyDUsv1NAz3bHuEcFjsaLzpPZB2NF50nsg1LL9TQM92x7hHBY7Gi86T2QdjRedJ7INSy/U0DPdse4RwWOxovOk9kHY0XnSeyDUsv1NAz3bHuEZS7Ze5fW4/NbNH50nshmUdMlLF1bXK5MquVPHns5hY2Fu0Txu62xtlZnK5n/TFjhaf6/cAHGW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0" y="-839788"/>
            <a:ext cx="2638425" cy="173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2082"/>
            <a:ext cx="197334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friedr00\Desktop\ASF\Wildschwein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0530" r="9328" b="10223"/>
          <a:stretch/>
        </p:blipFill>
        <p:spPr bwMode="auto">
          <a:xfrm>
            <a:off x="5371233" y="245660"/>
            <a:ext cx="1433015" cy="98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7188"/>
            <a:ext cx="7772400" cy="1395412"/>
          </a:xfrm>
        </p:spPr>
        <p:txBody>
          <a:bodyPr/>
          <a:lstStyle/>
          <a:p>
            <a:pPr eaLnBrk="1" hangingPunct="1"/>
            <a:r>
              <a:rPr lang="de-DE" smtClean="0"/>
              <a:t>Gesetzliche Grundlagen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56792"/>
            <a:ext cx="7772400" cy="4167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Richtlinie des Rates 2002/60/EG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Tierseuchengesetz (TSG)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ASP-Verordnung (</a:t>
            </a:r>
            <a:r>
              <a:rPr lang="de-AT" sz="2400" b="0" dirty="0" err="1" smtClean="0"/>
              <a:t>BGBl</a:t>
            </a:r>
            <a:r>
              <a:rPr lang="de-AT" sz="2400" b="0" dirty="0" smtClean="0"/>
              <a:t>. II. Nr. 193/2005)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Wildschweine-Schweinepestverordnung (</a:t>
            </a:r>
            <a:r>
              <a:rPr lang="de-AT" sz="2400" b="0" dirty="0" err="1" smtClean="0"/>
              <a:t>BGBl</a:t>
            </a:r>
            <a:r>
              <a:rPr lang="de-AT" sz="2400" b="0" dirty="0" smtClean="0"/>
              <a:t>. II Nr. 35/2004)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Schweingesundheits-Verordnung (</a:t>
            </a:r>
            <a:r>
              <a:rPr lang="de-AT" sz="2400" b="0" dirty="0" err="1" smtClean="0"/>
              <a:t>BGBl</a:t>
            </a:r>
            <a:r>
              <a:rPr lang="de-AT" sz="2400" b="0" dirty="0" smtClean="0"/>
              <a:t>. Nr. 406/2016)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Krisenplan des BMGF zur Bekämpfung der Afrikanischen Schweinepest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>
                <a:solidFill>
                  <a:srgbClr val="FF0000"/>
                </a:solidFill>
              </a:rPr>
              <a:t>NEU:</a:t>
            </a:r>
            <a:r>
              <a:rPr lang="de-AT" sz="2400" b="0" dirty="0"/>
              <a:t> </a:t>
            </a:r>
            <a:r>
              <a:rPr lang="de-DE" sz="2400" b="0" dirty="0"/>
              <a:t>Festlegung von Biosicherheitsmaßnahmen in gefährdeten Gebieten &amp; ÜW bei Wildschweinen(BGBl. II Nr. 167/2017)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NEU:</a:t>
            </a:r>
            <a:r>
              <a:rPr lang="de-DE" sz="2400" b="0" dirty="0"/>
              <a:t> Erlass zur aktiven ÜW in gefährdeten Gebieten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33813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smtClean="0"/>
              <a:t>ASP bei Wildschweinen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de-DE" sz="2400" dirty="0" smtClean="0"/>
              <a:t>Bedeutung</a:t>
            </a:r>
          </a:p>
          <a:p>
            <a:pPr lvl="1" eaLnBrk="1" hangingPunct="1"/>
            <a:r>
              <a:rPr lang="de-DE" sz="2400" dirty="0" smtClean="0"/>
              <a:t>Hoch kontagiös, hohe Widerstandskraft des Erregers</a:t>
            </a:r>
          </a:p>
          <a:p>
            <a:pPr lvl="1" eaLnBrk="1" hangingPunct="1"/>
            <a:r>
              <a:rPr lang="de-DE" sz="2400" dirty="0" smtClean="0"/>
              <a:t>Gefährdung des Hausschweinebestandes</a:t>
            </a:r>
          </a:p>
          <a:p>
            <a:pPr lvl="1" eaLnBrk="1" hangingPunct="1"/>
            <a:r>
              <a:rPr lang="de-DE" sz="2400" dirty="0" smtClean="0"/>
              <a:t>Beeinträchtigung des Handels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/>
          <a:lstStyle/>
          <a:p>
            <a:r>
              <a:rPr lang="de-DE" sz="2400" dirty="0" smtClean="0"/>
              <a:t>Harmonisierte Bekämpfungsmaßnahmen</a:t>
            </a:r>
          </a:p>
          <a:p>
            <a:pPr lvl="1"/>
            <a:r>
              <a:rPr lang="de-DE" dirty="0" smtClean="0"/>
              <a:t>Gemäß EU-Richtlinie Bekämpfungs- und Überwachungsprogramm (und daher auch Wildschweine-Schweinepestverordnung) für zumindest 2 Jahre</a:t>
            </a:r>
            <a:br>
              <a:rPr lang="de-DE" dirty="0" smtClean="0"/>
            </a:br>
            <a:endParaRPr lang="de-DE" dirty="0" smtClean="0">
              <a:solidFill>
                <a:srgbClr val="C00000"/>
              </a:solidFill>
            </a:endParaRPr>
          </a:p>
          <a:p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1475656" y="5445224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</a:rPr>
              <a:t>!!!   Kein Impfstoff für ASP   !!!</a:t>
            </a:r>
            <a:r>
              <a:rPr lang="de-AT" sz="3200" b="1" dirty="0" smtClean="0"/>
              <a:t> </a:t>
            </a:r>
            <a:endParaRPr lang="de-AT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ASP-Wildschwein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AT" dirty="0" smtClean="0">
                <a:solidFill>
                  <a:srgbClr val="C00000"/>
                </a:solidFill>
              </a:rPr>
              <a:t>Verdacht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9219" name="Inhaltsplatzhalter 3"/>
          <p:cNvSpPr>
            <a:spLocks noGrp="1"/>
          </p:cNvSpPr>
          <p:nvPr>
            <p:ph sz="half" idx="2"/>
          </p:nvPr>
        </p:nvSpPr>
        <p:spPr>
          <a:xfrm>
            <a:off x="683568" y="2420888"/>
            <a:ext cx="4040188" cy="3951288"/>
          </a:xfrm>
        </p:spPr>
        <p:txBody>
          <a:bodyPr/>
          <a:lstStyle/>
          <a:p>
            <a:r>
              <a:rPr lang="de-DE" sz="2400" b="0" dirty="0" smtClean="0"/>
              <a:t>Maßnahmen zur Bestätigung bzw. zum Ausschluss der Seuche</a:t>
            </a:r>
          </a:p>
          <a:p>
            <a:r>
              <a:rPr lang="de-DE" sz="2400" b="0" dirty="0" smtClean="0"/>
              <a:t>Laboruntersuchung aller </a:t>
            </a:r>
            <a:r>
              <a:rPr lang="de-DE" b="0" dirty="0" smtClean="0"/>
              <a:t>erlegten verdächtigen und </a:t>
            </a:r>
            <a:r>
              <a:rPr lang="de-DE" sz="2400" b="0" dirty="0" smtClean="0"/>
              <a:t>verendet aufgefundenen Wildschweine</a:t>
            </a:r>
          </a:p>
          <a:p>
            <a:r>
              <a:rPr lang="de-DE" sz="2400" b="0" dirty="0" smtClean="0"/>
              <a:t>Information von Jägern und Schweinehaltern</a:t>
            </a:r>
          </a:p>
          <a:p>
            <a:endParaRPr lang="de-DE" b="0" dirty="0" smtClean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de-AT" dirty="0" smtClean="0">
                <a:solidFill>
                  <a:srgbClr val="C00000"/>
                </a:solidFill>
              </a:rPr>
              <a:t>Bestätigung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quarter" idx="4"/>
          </p:nvPr>
        </p:nvSpPr>
        <p:spPr>
          <a:xfrm>
            <a:off x="5004048" y="2430040"/>
            <a:ext cx="3816424" cy="3951288"/>
          </a:xfrm>
        </p:spPr>
        <p:txBody>
          <a:bodyPr/>
          <a:lstStyle/>
          <a:p>
            <a:r>
              <a:rPr lang="de-DE" b="0" dirty="0" smtClean="0"/>
              <a:t>Einsatz einer Expertengruppe (Tierärzte, Jäger, Biologen, </a:t>
            </a:r>
            <a:r>
              <a:rPr lang="de-DE" b="0" dirty="0" err="1" smtClean="0"/>
              <a:t>Epidemiologen</a:t>
            </a:r>
            <a:r>
              <a:rPr lang="de-DE" b="0" dirty="0" smtClean="0"/>
              <a:t>)</a:t>
            </a:r>
          </a:p>
          <a:p>
            <a:r>
              <a:rPr lang="de-DE" b="0" dirty="0" smtClean="0"/>
              <a:t>Ausweisung eines Seuchengebiets</a:t>
            </a:r>
          </a:p>
          <a:p>
            <a:r>
              <a:rPr lang="de-DE" b="0" dirty="0" smtClean="0"/>
              <a:t>Erstellung eines Tilgungsplanes</a:t>
            </a:r>
            <a:endParaRPr lang="de-AT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Seuchengebiet</a:t>
            </a:r>
          </a:p>
        </p:txBody>
      </p:sp>
      <p:sp>
        <p:nvSpPr>
          <p:cNvPr id="11267" name="Inhaltsplatzhalt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2400" dirty="0" smtClean="0"/>
              <a:t>Wildschweine</a:t>
            </a:r>
          </a:p>
          <a:p>
            <a:pPr lvl="1"/>
            <a:r>
              <a:rPr lang="de-DE" sz="2400" dirty="0" smtClean="0"/>
              <a:t>Aussetzung der Jagd</a:t>
            </a:r>
          </a:p>
          <a:p>
            <a:pPr lvl="1"/>
            <a:r>
              <a:rPr lang="de-DE" sz="2400" dirty="0" smtClean="0"/>
              <a:t>Verbot der Fütterung von Wildschweinen</a:t>
            </a:r>
          </a:p>
          <a:p>
            <a:pPr lvl="1"/>
            <a:r>
              <a:rPr lang="de-DE" sz="2400" dirty="0" smtClean="0"/>
              <a:t>Untersuchung aller erlegten bzw. verendet aufgefundenen Wildschweine</a:t>
            </a:r>
          </a:p>
          <a:p>
            <a:pPr lvl="1"/>
            <a:r>
              <a:rPr lang="de-DE" sz="2400" dirty="0" smtClean="0"/>
              <a:t>Vernichtung positiver Tierkörper</a:t>
            </a:r>
          </a:p>
          <a:p>
            <a:endParaRPr lang="de-DE" sz="2400" dirty="0" smtClean="0"/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680520" cy="4525963"/>
          </a:xfrm>
        </p:spPr>
        <p:txBody>
          <a:bodyPr/>
          <a:lstStyle/>
          <a:p>
            <a:r>
              <a:rPr lang="de-DE" sz="2400" dirty="0" smtClean="0"/>
              <a:t>Hausschweinebetriebe</a:t>
            </a:r>
          </a:p>
          <a:p>
            <a:pPr lvl="1"/>
            <a:r>
              <a:rPr lang="de-DE" dirty="0" smtClean="0"/>
              <a:t>Amtliche Überwachung</a:t>
            </a:r>
          </a:p>
          <a:p>
            <a:pPr lvl="1"/>
            <a:r>
              <a:rPr lang="de-DE" dirty="0" smtClean="0"/>
              <a:t>Erhebung aller Kategorien und Tierzahlen</a:t>
            </a:r>
          </a:p>
          <a:p>
            <a:pPr lvl="1"/>
            <a:r>
              <a:rPr lang="de-DE" dirty="0" smtClean="0"/>
              <a:t>Von Wildschweinen isolierte Haltung</a:t>
            </a:r>
          </a:p>
          <a:p>
            <a:pPr lvl="1"/>
            <a:r>
              <a:rPr lang="de-DE" dirty="0" smtClean="0"/>
              <a:t>Wildschweine dürfen keinen Zugang zu Materialien haben, die mit Hausschweinen in Berührung kommen (z.B. Futter, Einstreu)</a:t>
            </a:r>
          </a:p>
          <a:p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Seuchengebiet – </a:t>
            </a:r>
            <a:br>
              <a:rPr lang="de-DE" dirty="0" smtClean="0"/>
            </a:br>
            <a:r>
              <a:rPr lang="de-DE" dirty="0" smtClean="0"/>
              <a:t>Maßnahmen am Betrieb</a:t>
            </a:r>
          </a:p>
        </p:txBody>
      </p:sp>
      <p:sp>
        <p:nvSpPr>
          <p:cNvPr id="13315" name="Inhaltsplatzhalter 3"/>
          <p:cNvSpPr>
            <a:spLocks noGrp="1"/>
          </p:cNvSpPr>
          <p:nvPr>
            <p:ph sz="half" idx="4294967295"/>
          </p:nvPr>
        </p:nvSpPr>
        <p:spPr>
          <a:xfrm>
            <a:off x="216024" y="1639341"/>
            <a:ext cx="8676456" cy="4525963"/>
          </a:xfrm>
        </p:spPr>
        <p:txBody>
          <a:bodyPr/>
          <a:lstStyle/>
          <a:p>
            <a:pPr lvl="1"/>
            <a:r>
              <a:rPr lang="de-DE" sz="2300" dirty="0" smtClean="0"/>
              <a:t>Verbot der Verbringung von Schweinen aus dem und in den Betrieb ohne behördliche Genehmigung</a:t>
            </a:r>
          </a:p>
          <a:p>
            <a:pPr lvl="1"/>
            <a:r>
              <a:rPr lang="de-DE" sz="2300" dirty="0" smtClean="0"/>
              <a:t>Desinfektionsmaßnahmen </a:t>
            </a:r>
          </a:p>
          <a:p>
            <a:pPr lvl="1"/>
            <a:r>
              <a:rPr lang="de-DE" sz="2300" dirty="0" smtClean="0"/>
              <a:t>Bes. Hygienemaßnahmen, wenn Landwirt auch Jäger ist</a:t>
            </a:r>
          </a:p>
          <a:p>
            <a:pPr lvl="1"/>
            <a:r>
              <a:rPr lang="de-DE" sz="2300" dirty="0" smtClean="0"/>
              <a:t>Untersuchung aller kranken oder verendeten Schweine</a:t>
            </a:r>
          </a:p>
          <a:p>
            <a:pPr lvl="1"/>
            <a:r>
              <a:rPr lang="de-DE" sz="2300" dirty="0" smtClean="0"/>
              <a:t>Kein Verbringen von verendeten oder tot aufgefundenen Wildschweinen (oder Teilen) in den landwirtschaftlichen Betrieb </a:t>
            </a:r>
          </a:p>
          <a:p>
            <a:pPr lvl="1"/>
            <a:r>
              <a:rPr lang="de-DE" sz="2300" dirty="0" smtClean="0"/>
              <a:t>Material und Ausrüstung der Jäger dürfen nicht in Betrieb gelangen</a:t>
            </a:r>
          </a:p>
          <a:p>
            <a:pPr lvl="1"/>
            <a:r>
              <a:rPr lang="de-DE" sz="2300" dirty="0" smtClean="0"/>
              <a:t>Verbot des Verbringens von lebenden Schweinen und Sperma für den IGH</a:t>
            </a:r>
          </a:p>
          <a:p>
            <a:pPr lvl="1"/>
            <a:endParaRPr lang="de-DE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466725" y="260648"/>
            <a:ext cx="8713787" cy="1008063"/>
          </a:xfrm>
        </p:spPr>
        <p:txBody>
          <a:bodyPr/>
          <a:lstStyle/>
          <a:p>
            <a:r>
              <a:rPr lang="de-DE" dirty="0" smtClean="0"/>
              <a:t>Überwachungsplan</a:t>
            </a:r>
          </a:p>
        </p:txBody>
      </p:sp>
      <p:sp>
        <p:nvSpPr>
          <p:cNvPr id="20483" name="Inhaltsplatzhalter 3"/>
          <p:cNvSpPr>
            <a:spLocks noGrp="1"/>
          </p:cNvSpPr>
          <p:nvPr>
            <p:ph idx="1"/>
          </p:nvPr>
        </p:nvSpPr>
        <p:spPr>
          <a:xfrm>
            <a:off x="467544" y="1556792"/>
            <a:ext cx="8208963" cy="4324350"/>
          </a:xfrm>
        </p:spPr>
        <p:txBody>
          <a:bodyPr/>
          <a:lstStyle/>
          <a:p>
            <a:r>
              <a:rPr lang="de-DE" sz="2200" dirty="0" smtClean="0"/>
              <a:t>Maßnahmen zur Überwachung und Prävention</a:t>
            </a:r>
            <a:endParaRPr lang="de-DE" sz="2200" b="0" dirty="0" smtClean="0"/>
          </a:p>
          <a:p>
            <a:pPr lvl="1"/>
            <a:r>
              <a:rPr lang="de-DE" sz="2200" dirty="0" smtClean="0"/>
              <a:t>Landwirtschaftliche Betriebe</a:t>
            </a:r>
          </a:p>
          <a:p>
            <a:pPr lvl="1"/>
            <a:r>
              <a:rPr lang="de-DE" sz="2200" dirty="0" smtClean="0"/>
              <a:t>Transportmittel, Verbringung von Tieren im, aus dem und zum Seuchengebiet</a:t>
            </a:r>
          </a:p>
          <a:p>
            <a:pPr lvl="1"/>
            <a:r>
              <a:rPr lang="de-DE" sz="2200" dirty="0" smtClean="0"/>
              <a:t>Verbot der Verbringung von lebenden Schweinen und Sperma für den IGH</a:t>
            </a:r>
          </a:p>
          <a:p>
            <a:pPr lvl="1"/>
            <a:r>
              <a:rPr lang="de-DE" sz="2200" dirty="0" smtClean="0"/>
              <a:t>Möglich: Verbot der Schweineproduktion oder neuer Betriebe</a:t>
            </a:r>
          </a:p>
          <a:p>
            <a:r>
              <a:rPr lang="de-DE" sz="2200" dirty="0" smtClean="0"/>
              <a:t>Expertengruppe prüft regelmäßig die Ergebnisse von Tilgungs- und Überwachungsplan</a:t>
            </a:r>
          </a:p>
          <a:p>
            <a:r>
              <a:rPr lang="de-DE" sz="2200" dirty="0" smtClean="0"/>
              <a:t>Überwachung zumindest 12 Monate nach Tilgung</a:t>
            </a:r>
          </a:p>
          <a:p>
            <a:r>
              <a:rPr lang="de-DE" sz="2200" dirty="0" smtClean="0"/>
              <a:t>Halbjährlicher Bericht an die Europäische Kommission</a:t>
            </a:r>
          </a:p>
          <a:p>
            <a:pPr lvl="1"/>
            <a:endParaRPr lang="de-DE" sz="2300" dirty="0" smtClean="0"/>
          </a:p>
          <a:p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Schweinegesundheits-verordnung (1)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sz="1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AT" dirty="0" smtClean="0">
                <a:solidFill>
                  <a:srgbClr val="FF0000"/>
                </a:solidFill>
              </a:rPr>
              <a:t>BIOSICHERHEIT GEWÄHRLEISTEN !</a:t>
            </a:r>
          </a:p>
          <a:p>
            <a:r>
              <a:rPr lang="de-AT" dirty="0" smtClean="0"/>
              <a:t>Mindestanforderungen – für alle Betriebe</a:t>
            </a:r>
          </a:p>
          <a:p>
            <a:pPr marL="0" indent="0">
              <a:buNone/>
            </a:pPr>
            <a:endParaRPr lang="de-AT" sz="1000" dirty="0" smtClean="0"/>
          </a:p>
          <a:p>
            <a:pPr lvl="1"/>
            <a:r>
              <a:rPr lang="de-AT" dirty="0" smtClean="0"/>
              <a:t>Schutz gegen unbefugten Zutritt</a:t>
            </a:r>
          </a:p>
          <a:p>
            <a:pPr lvl="1"/>
            <a:r>
              <a:rPr lang="de-AT" b="0" dirty="0" smtClean="0"/>
              <a:t>Schweine dürfen nicht entweichen können</a:t>
            </a:r>
          </a:p>
          <a:p>
            <a:pPr lvl="1"/>
            <a:r>
              <a:rPr lang="de-AT" dirty="0" smtClean="0"/>
              <a:t>Bei Auslauf: Einfriedung, dass </a:t>
            </a:r>
            <a:r>
              <a:rPr lang="de-AT" u="sng" dirty="0" smtClean="0"/>
              <a:t>Kontakt zwischen Haus- und Wildschweinen unterbunden</a:t>
            </a:r>
            <a:r>
              <a:rPr lang="de-AT" dirty="0" smtClean="0"/>
              <a:t> wird</a:t>
            </a:r>
          </a:p>
          <a:p>
            <a:pPr lvl="1"/>
            <a:r>
              <a:rPr lang="de-AT" b="0" dirty="0" smtClean="0"/>
              <a:t>Ordnungsgemäße Reinigung und Desinfektion muss möglich sein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4695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Schweinegesundheits-verordnung (2)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de-AT" u="sng" dirty="0" smtClean="0"/>
              <a:t>&gt;</a:t>
            </a:r>
            <a:r>
              <a:rPr lang="de-AT" dirty="0" smtClean="0"/>
              <a:t> 30 Mast- / Aufzuchtplätze, </a:t>
            </a:r>
            <a:r>
              <a:rPr lang="de-AT" u="sng" dirty="0" smtClean="0"/>
              <a:t>&gt;</a:t>
            </a:r>
            <a:r>
              <a:rPr lang="de-AT" dirty="0" smtClean="0"/>
              <a:t> 5 Sauen- / Eberplätze oder kombinierte Betriebe zusätzlich:</a:t>
            </a:r>
          </a:p>
          <a:p>
            <a:pPr marL="0" indent="0">
              <a:buNone/>
            </a:pPr>
            <a:endParaRPr lang="de-AT" sz="1100" u="sng" dirty="0" smtClean="0"/>
          </a:p>
          <a:p>
            <a:pPr lvl="1"/>
            <a:r>
              <a:rPr lang="de-AT" dirty="0" smtClean="0"/>
              <a:t>Umkleidemöglichkeit, Handwaschbecken, stalleigene Schutzkleidung und Schuhwerk</a:t>
            </a:r>
          </a:p>
          <a:p>
            <a:pPr lvl="1"/>
            <a:r>
              <a:rPr lang="de-AT" b="0" dirty="0" smtClean="0"/>
              <a:t>Möglichkeit zur Reinigung + Desinfektion des Schuhwerks, von Verladeeinrichtungen und Transportfahrzeugen</a:t>
            </a:r>
          </a:p>
          <a:p>
            <a:pPr lvl="1"/>
            <a:r>
              <a:rPr lang="de-AT" dirty="0" smtClean="0"/>
              <a:t>Räume oder Behälter zur Futterlagerung und Aufbewahrung verendeter Schweine bis zu deren Entsorgung</a:t>
            </a:r>
          </a:p>
          <a:p>
            <a:pPr lvl="1"/>
            <a:r>
              <a:rPr lang="de-AT" dirty="0" smtClean="0"/>
              <a:t>Isolierstall zur Absonderung kranker Tiere</a:t>
            </a:r>
          </a:p>
          <a:p>
            <a:pPr lvl="1"/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58411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Schweinegesundheits-verordnung (3)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de-AT" dirty="0" smtClean="0"/>
              <a:t>Freilandbetriebe zusätzlich:</a:t>
            </a:r>
          </a:p>
          <a:p>
            <a:pPr marL="0" indent="0">
              <a:buNone/>
            </a:pPr>
            <a:endParaRPr lang="de-AT" sz="900" dirty="0" smtClean="0"/>
          </a:p>
          <a:p>
            <a:pPr lvl="1"/>
            <a:r>
              <a:rPr lang="de-AT" u="sng" dirty="0" smtClean="0"/>
              <a:t>Doppelte Einfriedung</a:t>
            </a:r>
          </a:p>
          <a:p>
            <a:pPr lvl="1"/>
            <a:r>
              <a:rPr lang="de-AT" u="sng" dirty="0" smtClean="0"/>
              <a:t>Futter </a:t>
            </a:r>
            <a:r>
              <a:rPr lang="de-AT" u="sng" dirty="0"/>
              <a:t>und Einstreu vor Wildschweinen geschützt lagern</a:t>
            </a:r>
          </a:p>
          <a:p>
            <a:pPr lvl="1"/>
            <a:r>
              <a:rPr lang="de-AT" dirty="0" smtClean="0"/>
              <a:t>Notfallplan mit Möglichkeit zur Absonderung von Tieren aus tierseuchenrechtlichen Gründen</a:t>
            </a:r>
          </a:p>
          <a:p>
            <a:pPr lvl="1"/>
            <a:r>
              <a:rPr lang="de-AT" dirty="0" smtClean="0"/>
              <a:t>Umkleidemöglichkeit, Schutzkleidung, Waschmöglichkeit</a:t>
            </a:r>
          </a:p>
          <a:p>
            <a:pPr lvl="1"/>
            <a:r>
              <a:rPr lang="de-AT" dirty="0" smtClean="0"/>
              <a:t>Möglichkeit zur Reinigung und Desinfektion von Schuhwerk, Schutzkleidung, Transportfahrzeugen und deren Räder</a:t>
            </a:r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/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5851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Schweinegesundheits-verordnung (4)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de-AT" dirty="0" smtClean="0"/>
              <a:t>Freilandbetriebe zusätzlich:</a:t>
            </a:r>
          </a:p>
          <a:p>
            <a:pPr marL="0" indent="0">
              <a:buNone/>
            </a:pPr>
            <a:endParaRPr lang="de-AT" sz="900" dirty="0" smtClean="0"/>
          </a:p>
          <a:p>
            <a:pPr lvl="1"/>
            <a:r>
              <a:rPr lang="de-AT" dirty="0" smtClean="0"/>
              <a:t>Möglichkeit der ordnungsgemäßen Aufbewahrung verendeter Tiere (</a:t>
            </a:r>
            <a:r>
              <a:rPr lang="de-AT" dirty="0" err="1" smtClean="0"/>
              <a:t>Nagerschutz</a:t>
            </a:r>
            <a:r>
              <a:rPr lang="de-AT" dirty="0" smtClean="0"/>
              <a:t>, dicht, leicht zu reinigen und desinfizieren)</a:t>
            </a:r>
          </a:p>
          <a:p>
            <a:pPr lvl="1"/>
            <a:r>
              <a:rPr lang="de-AT" u="sng" dirty="0" smtClean="0"/>
              <a:t>Kein Kontakt mit anderen Schweinen oder Wildschweinen</a:t>
            </a:r>
          </a:p>
          <a:p>
            <a:pPr lvl="1"/>
            <a:endParaRPr lang="de-AT" dirty="0" smtClean="0"/>
          </a:p>
          <a:p>
            <a:pPr lvl="1"/>
            <a:endParaRPr lang="de-AT" dirty="0" smtClean="0"/>
          </a:p>
          <a:p>
            <a:pPr lvl="1"/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209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7188"/>
            <a:ext cx="7772400" cy="1395412"/>
          </a:xfrm>
        </p:spPr>
        <p:txBody>
          <a:bodyPr/>
          <a:lstStyle/>
          <a:p>
            <a:pPr eaLnBrk="1" hangingPunct="1"/>
            <a:r>
              <a:rPr lang="de-DE" dirty="0" smtClean="0"/>
              <a:t>Inhalt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7772400" cy="4167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Epidemiologische Situation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Gesetzliche Grundlagen und Maßnahmen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/>
              <a:t>Schweinegesundheitsverordnung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/>
              <a:t>Verordnung gefährdete Gebiete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 smtClean="0"/>
              <a:t>Erlass: </a:t>
            </a:r>
            <a:r>
              <a:rPr lang="de-AT" sz="2000" dirty="0"/>
              <a:t>aktive Überwachung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 ASP und die Jagd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Untersuchung  und Entsorgung von Wildschweinen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 smtClean="0"/>
              <a:t>Gefallene Tiere 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b="0" dirty="0" smtClean="0"/>
              <a:t>Krank und erlegte Tiere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 smtClean="0"/>
              <a:t>Gesund </a:t>
            </a:r>
            <a:r>
              <a:rPr lang="de-AT" sz="2000" dirty="0" smtClean="0"/>
              <a:t>erlegte, </a:t>
            </a:r>
            <a:r>
              <a:rPr lang="de-AT" sz="2000" dirty="0" smtClean="0"/>
              <a:t>bei Begutachtung auffällige Tiere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0" dirty="0" smtClean="0"/>
              <a:t>Schema Untersuchung und Entsorgung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de-AT" sz="2000" b="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gefährdetes Gebiet  (1)</a:t>
            </a:r>
            <a:endParaRPr lang="de-AT" dirty="0"/>
          </a:p>
        </p:txBody>
      </p:sp>
      <p:pic>
        <p:nvPicPr>
          <p:cNvPr id="6" name="Inhaltsplatzhalter 5" descr="Kontrollzone_ASP_2806201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405" y="3501008"/>
            <a:ext cx="3925892" cy="2508209"/>
          </a:xfrm>
          <a:ln>
            <a:solidFill>
              <a:schemeClr val="tx1"/>
            </a:solidFill>
          </a:ln>
        </p:spPr>
      </p:pic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648200" y="1714488"/>
            <a:ext cx="4172272" cy="4525963"/>
          </a:xfrm>
        </p:spPr>
        <p:txBody>
          <a:bodyPr/>
          <a:lstStyle/>
          <a:p>
            <a:r>
              <a:rPr lang="de-AT" sz="2400" b="0" dirty="0" smtClean="0"/>
              <a:t>ALLE tot aufgefundenen Wildschweine sind zu untersuchen</a:t>
            </a:r>
          </a:p>
          <a:p>
            <a:r>
              <a:rPr lang="de-AT" sz="2400" b="0" dirty="0" smtClean="0"/>
              <a:t>Schonende Bejagung</a:t>
            </a:r>
          </a:p>
          <a:p>
            <a:r>
              <a:rPr lang="de-AT" sz="2400" b="0" dirty="0" smtClean="0"/>
              <a:t>Kontakt zwischen Wild- und Hausschwein unterbinden</a:t>
            </a:r>
          </a:p>
          <a:p>
            <a:r>
              <a:rPr lang="de-AT" sz="2400" b="0" dirty="0" smtClean="0"/>
              <a:t>Anfallende Materialien bei der Jagd sind zu entsorgen</a:t>
            </a:r>
          </a:p>
          <a:p>
            <a:r>
              <a:rPr lang="de-AT" sz="2400" b="0" dirty="0" smtClean="0"/>
              <a:t>Freilandhaltung nur unter bestimmten Auflagen</a:t>
            </a:r>
          </a:p>
          <a:p>
            <a:r>
              <a:rPr lang="de-AT" sz="2400" b="0" dirty="0" smtClean="0"/>
              <a:t>Auslaufhaltung nur am Tag</a:t>
            </a:r>
          </a:p>
          <a:p>
            <a:endParaRPr lang="de-AT" sz="2400" b="0" dirty="0" smtClean="0"/>
          </a:p>
          <a:p>
            <a:endParaRPr lang="de-AT" sz="2400" b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4" y="1772816"/>
            <a:ext cx="4364335" cy="155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5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gefährdetes Gebiet  </a:t>
            </a:r>
            <a:r>
              <a:rPr lang="de-AT" dirty="0" smtClean="0"/>
              <a:t>(2)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67544" y="1772816"/>
            <a:ext cx="8280920" cy="4525963"/>
          </a:xfrm>
        </p:spPr>
        <p:txBody>
          <a:bodyPr/>
          <a:lstStyle/>
          <a:p>
            <a:endParaRPr lang="de-DE" sz="2400" b="0" dirty="0"/>
          </a:p>
          <a:p>
            <a:r>
              <a:rPr lang="de-DE" sz="2400" b="0" dirty="0" smtClean="0"/>
              <a:t>Freilandhaltungen </a:t>
            </a:r>
            <a:r>
              <a:rPr lang="de-DE" sz="2400" b="0" dirty="0"/>
              <a:t>von Schweinen spätestens ab 4. Juli 2017 verboten, außer sämtliche Anforderungen von </a:t>
            </a:r>
            <a:r>
              <a:rPr lang="de-DE" sz="2400" dirty="0"/>
              <a:t>Anhang 3 </a:t>
            </a:r>
            <a:r>
              <a:rPr lang="de-DE" sz="2400" b="0" dirty="0"/>
              <a:t>der Schweinegesundheits-Verordnung-</a:t>
            </a:r>
            <a:r>
              <a:rPr lang="de-DE" sz="2400" b="0" dirty="0" err="1"/>
              <a:t>SchwG</a:t>
            </a:r>
            <a:r>
              <a:rPr lang="de-DE" sz="2400" b="0" dirty="0"/>
              <a:t>-VO, BGBl. II Nr. 406/2016, sind nach Überprüfung und </a:t>
            </a:r>
            <a:r>
              <a:rPr lang="de-DE" sz="2400" b="0" dirty="0" err="1"/>
              <a:t>bescheidmäßiger</a:t>
            </a:r>
            <a:r>
              <a:rPr lang="de-DE" sz="2400" b="0" dirty="0"/>
              <a:t> Genehmigung durch die zuständige Bezirksverwaltungsbehörde zu diesem Zeitpunkt bereits erfüllt. </a:t>
            </a:r>
            <a:endParaRPr lang="de-DE" sz="2400" b="0" dirty="0" smtClean="0"/>
          </a:p>
          <a:p>
            <a:r>
              <a:rPr lang="de-DE" sz="2400" b="0" dirty="0" smtClean="0"/>
              <a:t>Schweine </a:t>
            </a:r>
            <a:r>
              <a:rPr lang="de-DE" sz="2400" b="0" dirty="0"/>
              <a:t>in Auslaufhaltung sind jedenfalls während der Dämmerungs- und Nachtstunden im Stallinnenbereich zu halten. </a:t>
            </a:r>
            <a:endParaRPr lang="de-DE" sz="2400" b="0" dirty="0" smtClean="0"/>
          </a:p>
          <a:p>
            <a:endParaRPr lang="de-AT" sz="2400" b="0" dirty="0" smtClean="0"/>
          </a:p>
          <a:p>
            <a:endParaRPr lang="de-AT" sz="2400" b="0" dirty="0"/>
          </a:p>
        </p:txBody>
      </p:sp>
    </p:spTree>
    <p:extLst>
      <p:ext uri="{BB962C8B-B14F-4D97-AF65-F5344CB8AC3E}">
        <p14:creationId xmlns:p14="http://schemas.microsoft.com/office/powerpoint/2010/main" val="14589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Erlass zur aktiven ÜW 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67544" y="1772816"/>
            <a:ext cx="8280920" cy="4525963"/>
          </a:xfrm>
          <a:noFill/>
        </p:spPr>
        <p:txBody>
          <a:bodyPr/>
          <a:lstStyle/>
          <a:p>
            <a:r>
              <a:rPr lang="de-AT" sz="2700" dirty="0" smtClean="0"/>
              <a:t>GZ </a:t>
            </a:r>
            <a:r>
              <a:rPr lang="de-AT" sz="2700" dirty="0"/>
              <a:t>BMGF-74700/0066-II/B/10/2017</a:t>
            </a:r>
          </a:p>
          <a:p>
            <a:endParaRPr lang="de-AT" sz="900" dirty="0"/>
          </a:p>
          <a:p>
            <a:pPr lvl="1"/>
            <a:r>
              <a:rPr lang="de-AT" sz="2300" dirty="0"/>
              <a:t>Im gefährdeten Gebiet:</a:t>
            </a:r>
          </a:p>
          <a:p>
            <a:pPr lvl="2"/>
            <a:r>
              <a:rPr lang="de-AT" sz="1900" dirty="0"/>
              <a:t>Erhebung aller Freilandbetriebe</a:t>
            </a:r>
          </a:p>
          <a:p>
            <a:pPr lvl="1"/>
            <a:r>
              <a:rPr lang="de-AT" sz="2300" dirty="0"/>
              <a:t>Zusätzlich im Bez. Hollabrunn, Mistelbach und Gänserndorf:</a:t>
            </a:r>
          </a:p>
          <a:p>
            <a:pPr lvl="2"/>
            <a:r>
              <a:rPr lang="de-AT" sz="1900" dirty="0"/>
              <a:t>Erhebung aller Betriebe mit Auslaufhaltung</a:t>
            </a:r>
          </a:p>
          <a:p>
            <a:pPr lvl="1"/>
            <a:r>
              <a:rPr lang="de-AT" sz="2300" dirty="0"/>
              <a:t>Klinische Untersuchung aller Freilandbetriebe und risikobasiert </a:t>
            </a:r>
            <a:r>
              <a:rPr lang="de-AT" sz="2300" dirty="0" smtClean="0"/>
              <a:t>10% der </a:t>
            </a:r>
            <a:r>
              <a:rPr lang="de-AT" sz="2300" dirty="0"/>
              <a:t>erhobenen Betriebe mit Auslaufhaltung</a:t>
            </a:r>
          </a:p>
          <a:p>
            <a:pPr lvl="1"/>
            <a:r>
              <a:rPr lang="de-AT" sz="2300" dirty="0"/>
              <a:t>Wenn klinisch unauffällig: 15 </a:t>
            </a:r>
            <a:r>
              <a:rPr lang="de-AT" sz="2300" dirty="0" err="1"/>
              <a:t>Tupferproben</a:t>
            </a:r>
            <a:r>
              <a:rPr lang="de-AT" sz="2300" dirty="0"/>
              <a:t> (Speichel, Konjunktiva, Nase, Blut aus Ohrrandvene)</a:t>
            </a:r>
          </a:p>
          <a:p>
            <a:pPr lvl="1"/>
            <a:r>
              <a:rPr lang="de-AT" sz="2300" dirty="0"/>
              <a:t>Wenn klinisch auffällig: 15 Blutproben</a:t>
            </a:r>
          </a:p>
          <a:p>
            <a:endParaRPr lang="de-AT" sz="2400" b="0" dirty="0" smtClean="0"/>
          </a:p>
          <a:p>
            <a:endParaRPr lang="de-AT" sz="2400" b="0" dirty="0"/>
          </a:p>
        </p:txBody>
      </p:sp>
    </p:spTree>
    <p:extLst>
      <p:ext uri="{BB962C8B-B14F-4D97-AF65-F5344CB8AC3E}">
        <p14:creationId xmlns:p14="http://schemas.microsoft.com/office/powerpoint/2010/main" val="13403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Erlass zur aktiven ÜW 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67544" y="1772816"/>
            <a:ext cx="8280920" cy="4525963"/>
          </a:xfrm>
        </p:spPr>
        <p:txBody>
          <a:bodyPr/>
          <a:lstStyle/>
          <a:p>
            <a:pPr lvl="1"/>
            <a:r>
              <a:rPr lang="de-AT" dirty="0" smtClean="0"/>
              <a:t>Einsendung </a:t>
            </a:r>
            <a:r>
              <a:rPr lang="de-AT" dirty="0"/>
              <a:t>über VIS als TKH-V mit Status „unbestimmt“</a:t>
            </a:r>
          </a:p>
          <a:p>
            <a:pPr lvl="1"/>
            <a:r>
              <a:rPr lang="de-AT" dirty="0"/>
              <a:t>Untersuchung an AGES-Mödling</a:t>
            </a:r>
          </a:p>
          <a:p>
            <a:pPr lvl="1"/>
            <a:r>
              <a:rPr lang="de-AT" dirty="0"/>
              <a:t>Bei Seuchenverdacht: Vorgehen gem. Tierseuchengesetz</a:t>
            </a:r>
          </a:p>
          <a:p>
            <a:pPr lvl="1"/>
            <a:r>
              <a:rPr lang="de-AT" dirty="0"/>
              <a:t>Abschluss der Untersuchungen möglichst bis 4. Juli, Probenahme soll im Grenzgebiet zu Tschechien beginnen</a:t>
            </a:r>
          </a:p>
          <a:p>
            <a:pPr lvl="1"/>
            <a:r>
              <a:rPr lang="de-AT" dirty="0"/>
              <a:t>Beprobung wird bis auf Widerruf alle 3 Wochen wiederholt, dabei sollen bevorzugt Betriebe mit Auslaufhaltung kontrolliert werden, die noch nicht untersucht </a:t>
            </a:r>
            <a:r>
              <a:rPr lang="de-AT" dirty="0" smtClean="0"/>
              <a:t>wurden</a:t>
            </a:r>
            <a:endParaRPr lang="de-AT" dirty="0"/>
          </a:p>
          <a:p>
            <a:pPr marL="0" indent="0">
              <a:buNone/>
            </a:pPr>
            <a:r>
              <a:rPr lang="de-AT" sz="2400" b="0" dirty="0" smtClean="0"/>
              <a:t> </a:t>
            </a:r>
          </a:p>
          <a:p>
            <a:endParaRPr lang="de-AT" sz="2400" b="0" dirty="0"/>
          </a:p>
        </p:txBody>
      </p:sp>
    </p:spTree>
    <p:extLst>
      <p:ext uri="{BB962C8B-B14F-4D97-AF65-F5344CB8AC3E}">
        <p14:creationId xmlns:p14="http://schemas.microsoft.com/office/powerpoint/2010/main" val="29225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Erlass zur aktiven ÜW 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67544" y="1772816"/>
            <a:ext cx="8280920" cy="4525963"/>
          </a:xfrm>
        </p:spPr>
        <p:txBody>
          <a:bodyPr/>
          <a:lstStyle/>
          <a:p>
            <a:r>
              <a:rPr lang="de-AT" dirty="0" smtClean="0"/>
              <a:t>Nachweis </a:t>
            </a:r>
            <a:r>
              <a:rPr lang="de-AT" dirty="0"/>
              <a:t>der Seuchenfreiheit im gefährdeten Gebiet</a:t>
            </a:r>
          </a:p>
          <a:p>
            <a:pPr lvl="1"/>
            <a:r>
              <a:rPr lang="de-AT" dirty="0"/>
              <a:t>Untersuchung aller verendet aufgefundener Wildschweine + seuchensichere Entsorgung solcher Tiere</a:t>
            </a:r>
          </a:p>
          <a:p>
            <a:pPr lvl="1"/>
            <a:r>
              <a:rPr lang="de-AT" dirty="0"/>
              <a:t>Untersuchung in Haustierbeständen</a:t>
            </a:r>
          </a:p>
          <a:p>
            <a:r>
              <a:rPr lang="de-AT" dirty="0"/>
              <a:t>Verhinderung der Einschleppung</a:t>
            </a:r>
          </a:p>
          <a:p>
            <a:pPr lvl="1"/>
            <a:r>
              <a:rPr lang="de-AT" dirty="0"/>
              <a:t>Strenge Auflagen für Freilandbetriebe</a:t>
            </a:r>
          </a:p>
          <a:p>
            <a:pPr lvl="1"/>
            <a:r>
              <a:rPr lang="de-AT" dirty="0"/>
              <a:t>In Auslaufbetrieben Verbringen der Tiere in den Innenbereich in den Dämmerungs- und Nachtstunden</a:t>
            </a:r>
          </a:p>
          <a:p>
            <a:endParaRPr lang="de-AT" sz="2400" b="0" dirty="0"/>
          </a:p>
        </p:txBody>
      </p:sp>
    </p:spTree>
    <p:extLst>
      <p:ext uri="{BB962C8B-B14F-4D97-AF65-F5344CB8AC3E}">
        <p14:creationId xmlns:p14="http://schemas.microsoft.com/office/powerpoint/2010/main" val="3842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Erlass zur aktiven ÜW 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67544" y="1772816"/>
            <a:ext cx="8280920" cy="4525963"/>
          </a:xfrm>
        </p:spPr>
        <p:txBody>
          <a:bodyPr/>
          <a:lstStyle/>
          <a:p>
            <a:endParaRPr lang="de-AT" dirty="0" smtClean="0">
              <a:solidFill>
                <a:srgbClr val="FF0000"/>
              </a:solidFill>
            </a:endParaRPr>
          </a:p>
          <a:p>
            <a:endParaRPr lang="de-AT" dirty="0">
              <a:solidFill>
                <a:srgbClr val="FF0000"/>
              </a:solidFill>
            </a:endParaRPr>
          </a:p>
          <a:p>
            <a:r>
              <a:rPr lang="de-AT" dirty="0" smtClean="0">
                <a:solidFill>
                  <a:srgbClr val="FF0000"/>
                </a:solidFill>
              </a:rPr>
              <a:t>Verhinderung </a:t>
            </a:r>
            <a:r>
              <a:rPr lang="de-AT" dirty="0">
                <a:solidFill>
                  <a:srgbClr val="FF0000"/>
                </a:solidFill>
              </a:rPr>
              <a:t>von Restriktionszonen der EU</a:t>
            </a:r>
          </a:p>
          <a:p>
            <a:r>
              <a:rPr lang="de-AT" dirty="0">
                <a:solidFill>
                  <a:srgbClr val="FF0000"/>
                </a:solidFill>
              </a:rPr>
              <a:t>Verhinderung von Handelsrestriktionen </a:t>
            </a:r>
          </a:p>
          <a:p>
            <a:pPr marL="0" indent="0">
              <a:buNone/>
            </a:pPr>
            <a:r>
              <a:rPr lang="de-AT" dirty="0">
                <a:solidFill>
                  <a:srgbClr val="FF0000"/>
                </a:solidFill>
              </a:rPr>
              <a:t>     </a:t>
            </a:r>
            <a:r>
              <a:rPr lang="de-AT" dirty="0"/>
              <a:t>im IGH sowie </a:t>
            </a:r>
            <a:r>
              <a:rPr lang="de-AT" u="sng" dirty="0">
                <a:solidFill>
                  <a:srgbClr val="FF0000"/>
                </a:solidFill>
              </a:rPr>
              <a:t>beim Export in Drittsaaten </a:t>
            </a:r>
          </a:p>
          <a:p>
            <a:pPr marL="0" indent="0">
              <a:buNone/>
            </a:pPr>
            <a:endParaRPr lang="de-AT" sz="2400" b="0" dirty="0" smtClean="0"/>
          </a:p>
          <a:p>
            <a:endParaRPr lang="de-AT" sz="2400" b="0" dirty="0"/>
          </a:p>
        </p:txBody>
      </p:sp>
    </p:spTree>
    <p:extLst>
      <p:ext uri="{BB962C8B-B14F-4D97-AF65-F5344CB8AC3E}">
        <p14:creationId xmlns:p14="http://schemas.microsoft.com/office/powerpoint/2010/main" val="40338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ASP und die Jagd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700" b="0" dirty="0" smtClean="0"/>
              <a:t>Jagd bzw. Fallenfang von Wildschweinen führt zu keiner nachhaltigen Reduktion des Wildschweinbestandes</a:t>
            </a:r>
          </a:p>
          <a:p>
            <a:r>
              <a:rPr lang="de-AT" sz="2700" b="0" dirty="0" smtClean="0"/>
              <a:t>Hoher Jagddruck führt zu einer vermehrten Ausbreitung der Krankheit durch </a:t>
            </a:r>
            <a:r>
              <a:rPr lang="de-AT" sz="2700" b="0" dirty="0" smtClean="0"/>
              <a:t>Auswanderung </a:t>
            </a:r>
            <a:r>
              <a:rPr lang="de-AT" sz="2700" b="0" dirty="0" smtClean="0"/>
              <a:t>von kranken Tieren in gesunde Populationen</a:t>
            </a:r>
          </a:p>
          <a:p>
            <a:r>
              <a:rPr lang="de-AT" sz="2700" b="0" dirty="0" smtClean="0"/>
              <a:t>Fütterung/Kirrung trägt </a:t>
            </a:r>
            <a:r>
              <a:rPr lang="de-AT" sz="2700" b="0" dirty="0" smtClean="0"/>
              <a:t>zu einer Steigerung des </a:t>
            </a:r>
            <a:r>
              <a:rPr lang="de-AT" sz="2700" b="0" dirty="0" smtClean="0"/>
              <a:t>ASP-Risikos bei (Konzentration von Wildschweinen, höhere Fruchtbarkeit)</a:t>
            </a:r>
            <a:endParaRPr lang="de-AT" sz="2700" b="0" dirty="0" smtClean="0"/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2267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Botschaft an die Jägerschaft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b="0" dirty="0" smtClean="0"/>
              <a:t>Bestandsmanagement:</a:t>
            </a:r>
          </a:p>
          <a:p>
            <a:pPr lvl="1"/>
            <a:r>
              <a:rPr lang="de-AT" dirty="0" smtClean="0"/>
              <a:t>Ziel ist die Stabilisierung des Bestandes</a:t>
            </a:r>
          </a:p>
          <a:p>
            <a:pPr lvl="1"/>
            <a:r>
              <a:rPr lang="de-AT" dirty="0" smtClean="0"/>
              <a:t>Verbesserung der </a:t>
            </a:r>
            <a:r>
              <a:rPr lang="de-AT" dirty="0" err="1" smtClean="0"/>
              <a:t>Monitoringsysteme</a:t>
            </a:r>
            <a:endParaRPr lang="de-AT" dirty="0" smtClean="0"/>
          </a:p>
          <a:p>
            <a:r>
              <a:rPr lang="de-AT" b="0" dirty="0" smtClean="0"/>
              <a:t>Minimierung des </a:t>
            </a:r>
            <a:r>
              <a:rPr lang="de-AT" b="0" dirty="0" smtClean="0"/>
              <a:t>Übertragungsrisikos</a:t>
            </a:r>
            <a:endParaRPr lang="de-AT" b="0" dirty="0" smtClean="0"/>
          </a:p>
          <a:p>
            <a:pPr lvl="1"/>
            <a:r>
              <a:rPr lang="de-AT" dirty="0" smtClean="0"/>
              <a:t>Hygiene beachten – insbesondere bei Jagdausflügen in potentiell gefährdete Gebiete</a:t>
            </a:r>
          </a:p>
          <a:p>
            <a:pPr lvl="1"/>
            <a:r>
              <a:rPr lang="de-AT" dirty="0" smtClean="0"/>
              <a:t>Gefährliche Vektoren: Kadaver</a:t>
            </a:r>
            <a:r>
              <a:rPr lang="de-AT" dirty="0" smtClean="0"/>
              <a:t>, Wildbret, Wildschweinprodukte</a:t>
            </a:r>
            <a:r>
              <a:rPr lang="de-AT" dirty="0" smtClean="0"/>
              <a:t>, </a:t>
            </a:r>
            <a:r>
              <a:rPr lang="de-AT" dirty="0" smtClean="0"/>
              <a:t>Trophäen, Jäger</a:t>
            </a:r>
            <a:r>
              <a:rPr lang="de-AT" dirty="0" smtClean="0"/>
              <a:t>, Treiber, Hund, Jagdutensilien, Fahrzeuge, Futtermittel, etc.</a:t>
            </a:r>
          </a:p>
          <a:p>
            <a:pPr lvl="1"/>
            <a:r>
              <a:rPr lang="de-AT" dirty="0" smtClean="0"/>
              <a:t>Problembewusstsein schaffen  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586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/>
          <a:lstStyle/>
          <a:p>
            <a:r>
              <a:rPr lang="de-DE" dirty="0" smtClean="0"/>
              <a:t>Maßnahmen bei Wildschweinen in  gefährdeten Gebieten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Untersuchungspflicht gilt für:</a:t>
            </a:r>
          </a:p>
          <a:p>
            <a:pPr lvl="1"/>
            <a:r>
              <a:rPr lang="de-DE" dirty="0" smtClean="0"/>
              <a:t>Verendet aufgefundene Wildschweinen</a:t>
            </a:r>
          </a:p>
          <a:p>
            <a:pPr lvl="2"/>
            <a:r>
              <a:rPr lang="de-DE" dirty="0" smtClean="0"/>
              <a:t>Fundort ist zu dokumentieren</a:t>
            </a:r>
          </a:p>
          <a:p>
            <a:pPr lvl="2"/>
            <a:r>
              <a:rPr lang="de-DE" dirty="0" smtClean="0"/>
              <a:t>Tiere dürfen nicht aufgebrochen werden</a:t>
            </a:r>
          </a:p>
          <a:p>
            <a:pPr lvl="1"/>
            <a:r>
              <a:rPr lang="de-DE" dirty="0" smtClean="0"/>
              <a:t>Krankes erlegtes Schwarzwild </a:t>
            </a:r>
          </a:p>
          <a:p>
            <a:pPr lvl="2"/>
            <a:r>
              <a:rPr lang="de-DE" dirty="0" smtClean="0"/>
              <a:t>Kranke Tiere sind zu erlegen</a:t>
            </a:r>
          </a:p>
          <a:p>
            <a:pPr lvl="2"/>
            <a:r>
              <a:rPr lang="de-DE" dirty="0" smtClean="0"/>
              <a:t>Tiere dürfen nicht aufgebrochen werden</a:t>
            </a:r>
          </a:p>
          <a:p>
            <a:pPr lvl="1"/>
            <a:r>
              <a:rPr lang="de-DE" dirty="0" smtClean="0"/>
              <a:t>Gesund erlegtes, aber bei der Begutachtung auffällige Tiere</a:t>
            </a:r>
          </a:p>
          <a:p>
            <a:pPr lvl="2"/>
            <a:r>
              <a:rPr lang="de-DE" dirty="0" smtClean="0"/>
              <a:t>Wildtierkörper und Aufbruch und Innereien sind dem ATA zur Verfügung zu halten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9CA4C-206A-410E-A88D-0F8EB4D7D4EB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8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/>
          <a:lstStyle/>
          <a:p>
            <a:r>
              <a:rPr lang="de-DE" dirty="0" smtClean="0"/>
              <a:t>Maßnahmen bei Wildschweinen in  gefährdeten Gebieten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de-DE" dirty="0" smtClean="0"/>
              <a:t>Informationspflicht:</a:t>
            </a:r>
          </a:p>
          <a:p>
            <a:pPr lvl="1"/>
            <a:r>
              <a:rPr lang="de-DE" dirty="0" smtClean="0"/>
              <a:t>Der Amtstierarzt/die Amtstierärztin (ATA) ist umgehend zu informieren wenn:</a:t>
            </a:r>
          </a:p>
          <a:p>
            <a:pPr lvl="2"/>
            <a:r>
              <a:rPr lang="de-DE" dirty="0" smtClean="0"/>
              <a:t>verendeter Tiere gefunden werden</a:t>
            </a:r>
          </a:p>
          <a:p>
            <a:pPr lvl="2"/>
            <a:r>
              <a:rPr lang="de-DE" dirty="0"/>
              <a:t>k</a:t>
            </a:r>
            <a:r>
              <a:rPr lang="de-DE" dirty="0" smtClean="0"/>
              <a:t>ranke Tiere erlegt wurden</a:t>
            </a:r>
          </a:p>
          <a:p>
            <a:pPr lvl="2"/>
            <a:r>
              <a:rPr lang="de-DE" dirty="0" smtClean="0"/>
              <a:t>Scheinbar gesund erlegte Tiere bei der Begutachtung auffällig sind</a:t>
            </a:r>
          </a:p>
          <a:p>
            <a:pPr lvl="1"/>
            <a:r>
              <a:rPr lang="de-DE" dirty="0" smtClean="0"/>
              <a:t>Die Information hat zu enthalten:</a:t>
            </a:r>
          </a:p>
          <a:p>
            <a:pPr lvl="2"/>
            <a:r>
              <a:rPr lang="de-DE" dirty="0" smtClean="0"/>
              <a:t>Name und Tel.-Nr. der anzeigenden Person</a:t>
            </a:r>
          </a:p>
          <a:p>
            <a:pPr lvl="2"/>
            <a:r>
              <a:rPr lang="de-DE" dirty="0" smtClean="0"/>
              <a:t>Das betroffene Jagdrevier</a:t>
            </a:r>
          </a:p>
          <a:p>
            <a:pPr lvl="2"/>
            <a:r>
              <a:rPr lang="de-DE" dirty="0" smtClean="0"/>
              <a:t>Den genauen Fundort</a:t>
            </a:r>
          </a:p>
          <a:p>
            <a:pPr lvl="2"/>
            <a:r>
              <a:rPr lang="de-DE" dirty="0" smtClean="0"/>
              <a:t>Anzahl der verendeten Schwarzwildstücke</a:t>
            </a:r>
          </a:p>
          <a:p>
            <a:pPr lvl="2"/>
            <a:r>
              <a:rPr lang="de-DE" dirty="0" smtClean="0"/>
              <a:t>Geschlecht, Alter </a:t>
            </a:r>
            <a:r>
              <a:rPr lang="de-DE" dirty="0" smtClean="0"/>
              <a:t>der </a:t>
            </a:r>
            <a:r>
              <a:rPr lang="de-DE" dirty="0" smtClean="0"/>
              <a:t>Tiere, geschätztes </a:t>
            </a:r>
            <a:r>
              <a:rPr lang="de-DE" dirty="0"/>
              <a:t>Gewicht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9CA4C-206A-410E-A88D-0F8EB4D7D4EB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92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Ausbreitung</a:t>
            </a:r>
            <a:endParaRPr lang="de-AT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4152"/>
          <a:stretch/>
        </p:blipFill>
        <p:spPr bwMode="auto">
          <a:xfrm>
            <a:off x="1907704" y="1844824"/>
            <a:ext cx="482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/>
          <a:lstStyle/>
          <a:p>
            <a:r>
              <a:rPr lang="de-DE" dirty="0" smtClean="0"/>
              <a:t>Maßnahmen bei Wildschweinen in  gefährdeten Gebieten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de-DE" dirty="0" smtClean="0"/>
              <a:t>Der Amtstierarzt/die Amtstierärztin veranlasst:</a:t>
            </a:r>
          </a:p>
          <a:p>
            <a:pPr lvl="1"/>
            <a:r>
              <a:rPr lang="de-DE" dirty="0" smtClean="0"/>
              <a:t>bei </a:t>
            </a:r>
            <a:r>
              <a:rPr lang="de-DE" u="sng" dirty="0" smtClean="0"/>
              <a:t>kleineren Tieren </a:t>
            </a:r>
            <a:r>
              <a:rPr lang="de-DE" dirty="0" smtClean="0"/>
              <a:t>die Einsendung in Hobbocks direkt an die AGES: (I-VET Mödling)</a:t>
            </a:r>
          </a:p>
          <a:p>
            <a:pPr lvl="1"/>
            <a:r>
              <a:rPr lang="de-DE" dirty="0" smtClean="0"/>
              <a:t>bei </a:t>
            </a:r>
            <a:r>
              <a:rPr lang="de-DE" u="sng" dirty="0" smtClean="0"/>
              <a:t>großen oder mehreren Tieren </a:t>
            </a:r>
            <a:r>
              <a:rPr lang="de-DE" dirty="0" smtClean="0"/>
              <a:t>die Abholung durch Lastkraftwagen der TKV und Transport in die TKV zur Probennahme durch den ATA</a:t>
            </a:r>
          </a:p>
          <a:p>
            <a:r>
              <a:rPr lang="de-DE" dirty="0" smtClean="0"/>
              <a:t>Mitwirkung der Jägerschaft:</a:t>
            </a:r>
          </a:p>
          <a:p>
            <a:pPr lvl="1"/>
            <a:r>
              <a:rPr lang="de-DE" dirty="0" smtClean="0"/>
              <a:t>Unterstützung bei der Bergung und Verladung</a:t>
            </a:r>
          </a:p>
          <a:p>
            <a:pPr lvl="2"/>
            <a:r>
              <a:rPr lang="de-DE" dirty="0" smtClean="0"/>
              <a:t>Bis zum nächsten für TKV-Wagen befahrbaren Weg/Straße</a:t>
            </a:r>
          </a:p>
          <a:p>
            <a:pPr lvl="1"/>
            <a:r>
              <a:rPr lang="de-DE" dirty="0" smtClean="0"/>
              <a:t>Fundstelle des Tieres </a:t>
            </a:r>
            <a:r>
              <a:rPr lang="de-DE" dirty="0" smtClean="0"/>
              <a:t>ist wenn </a:t>
            </a:r>
            <a:r>
              <a:rPr lang="de-DE" dirty="0" smtClean="0"/>
              <a:t>möglich mit Desinfektionsmittel </a:t>
            </a:r>
            <a:r>
              <a:rPr lang="de-DE" smtClean="0"/>
              <a:t>zu behandeln</a:t>
            </a:r>
            <a:endParaRPr lang="de-DE" dirty="0" smtClean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9CA4C-206A-410E-A88D-0F8EB4D7D4EB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7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803166" y="5826246"/>
            <a:ext cx="1921840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C3300"/>
              </a:solidFill>
            </a:endParaRPr>
          </a:p>
        </p:txBody>
      </p:sp>
      <p:sp>
        <p:nvSpPr>
          <p:cNvPr id="6" name="Gleichschenkliges Dreieck 5"/>
          <p:cNvSpPr/>
          <p:nvPr/>
        </p:nvSpPr>
        <p:spPr>
          <a:xfrm>
            <a:off x="3664582" y="5327100"/>
            <a:ext cx="2258284" cy="499146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C0000"/>
              </a:solidFill>
            </a:endParaRPr>
          </a:p>
        </p:txBody>
      </p:sp>
      <p:sp>
        <p:nvSpPr>
          <p:cNvPr id="7" name="Gleichschenkliges Dreieck 6"/>
          <p:cNvSpPr/>
          <p:nvPr/>
        </p:nvSpPr>
        <p:spPr>
          <a:xfrm>
            <a:off x="1054961" y="4701767"/>
            <a:ext cx="2346271" cy="392630"/>
          </a:xfrm>
          <a:prstGeom prst="triangle">
            <a:avLst>
              <a:gd name="adj" fmla="val 47815"/>
            </a:avLst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C0000"/>
              </a:solidFill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xmlns="" id="{AF36B4C5-F94B-4C02-A37A-1F1A441FE254}"/>
              </a:ext>
            </a:extLst>
          </p:cNvPr>
          <p:cNvSpPr txBox="1">
            <a:spLocks/>
          </p:cNvSpPr>
          <p:nvPr/>
        </p:nvSpPr>
        <p:spPr bwMode="auto">
          <a:xfrm>
            <a:off x="440108" y="404665"/>
            <a:ext cx="670869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latin typeface="Arial Narrow" pitchFamily="34" charset="0"/>
              </a:defRPr>
            </a:lvl9pPr>
          </a:lstStyle>
          <a:p>
            <a:r>
              <a:rPr lang="de-DE" sz="2400" kern="0" dirty="0" smtClean="0"/>
              <a:t>ASP Maßnahmen zur Beprobung und Entsorgung von Auffälligen Wildschweinen</a:t>
            </a:r>
            <a:endParaRPr lang="de-DE" sz="2400" kern="0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xmlns="" id="{723BC064-CCDB-4070-A2CD-90166D541F68}"/>
              </a:ext>
            </a:extLst>
          </p:cNvPr>
          <p:cNvSpPr txBox="1">
            <a:spLocks/>
          </p:cNvSpPr>
          <p:nvPr/>
        </p:nvSpPr>
        <p:spPr>
          <a:xfrm>
            <a:off x="440108" y="1104891"/>
            <a:ext cx="9037178" cy="3504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kern="0" dirty="0" smtClean="0"/>
              <a:t>Der zuständige ATA ist immer zu informieren !!</a:t>
            </a:r>
            <a:endParaRPr lang="de-DE" sz="1800" kern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CA666EAA-150F-45EA-AD80-554625943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1" b="10100"/>
          <a:stretch/>
        </p:blipFill>
        <p:spPr>
          <a:xfrm>
            <a:off x="3554530" y="1681737"/>
            <a:ext cx="2234342" cy="13551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2A414CF5-3F76-4DD0-9245-9F1DF764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77" y="1701800"/>
            <a:ext cx="2032220" cy="13265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95123130-4FC8-42F6-9C62-F6125C51D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24" t="14875" r="11497"/>
          <a:stretch/>
        </p:blipFill>
        <p:spPr>
          <a:xfrm>
            <a:off x="6549164" y="1683476"/>
            <a:ext cx="1904848" cy="134491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48DF00F1-9EF1-4A26-94F8-0F06816A5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599" y="2662994"/>
            <a:ext cx="389563" cy="43321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32C98155-D7CF-4CB9-B65B-85E75833C2FC}"/>
              </a:ext>
            </a:extLst>
          </p:cNvPr>
          <p:cNvSpPr txBox="1"/>
          <p:nvPr/>
        </p:nvSpPr>
        <p:spPr>
          <a:xfrm>
            <a:off x="3902719" y="5571694"/>
            <a:ext cx="1822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AGES</a:t>
            </a:r>
          </a:p>
          <a:p>
            <a:pPr algn="ctr"/>
            <a:r>
              <a:rPr lang="de-DE" dirty="0" smtClean="0"/>
              <a:t>NRL Mödling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de-DE" sz="1200" dirty="0" smtClean="0"/>
              <a:t>Untersuchung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de-DE" sz="1200" dirty="0" smtClean="0"/>
              <a:t>Ergebnisübermittlung</a:t>
            </a:r>
            <a:endParaRPr lang="de-DE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xmlns="" id="{2D5E1CD4-F480-48CB-9609-6D838B16CFEB}"/>
              </a:ext>
            </a:extLst>
          </p:cNvPr>
          <p:cNvCxnSpPr>
            <a:cxnSpLocks/>
          </p:cNvCxnSpPr>
          <p:nvPr/>
        </p:nvCxnSpPr>
        <p:spPr>
          <a:xfrm flipH="1">
            <a:off x="6796017" y="3130390"/>
            <a:ext cx="705571" cy="4718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92A2C5FE-6965-4E24-933D-70B92B432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71" t="16593" r="11050" b="14088"/>
          <a:stretch/>
        </p:blipFill>
        <p:spPr>
          <a:xfrm>
            <a:off x="4723135" y="1735444"/>
            <a:ext cx="965674" cy="623843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xmlns="" id="{A625470E-0BE1-4871-9416-0232396CCF31}"/>
              </a:ext>
            </a:extLst>
          </p:cNvPr>
          <p:cNvCxnSpPr>
            <a:cxnSpLocks/>
          </p:cNvCxnSpPr>
          <p:nvPr/>
        </p:nvCxnSpPr>
        <p:spPr>
          <a:xfrm flipH="1">
            <a:off x="3401232" y="3172412"/>
            <a:ext cx="871667" cy="61337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xmlns="" id="{56726FE8-AF0E-4095-966F-4677F2A6F779}"/>
              </a:ext>
            </a:extLst>
          </p:cNvPr>
          <p:cNvCxnSpPr>
            <a:cxnSpLocks/>
          </p:cNvCxnSpPr>
          <p:nvPr/>
        </p:nvCxnSpPr>
        <p:spPr>
          <a:xfrm flipH="1">
            <a:off x="5709557" y="5281367"/>
            <a:ext cx="477894" cy="29032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xmlns="" id="{C6592A07-CB15-447A-878A-BB1455CF4BC2}"/>
              </a:ext>
            </a:extLst>
          </p:cNvPr>
          <p:cNvCxnSpPr>
            <a:cxnSpLocks/>
          </p:cNvCxnSpPr>
          <p:nvPr/>
        </p:nvCxnSpPr>
        <p:spPr>
          <a:xfrm>
            <a:off x="3264123" y="5327100"/>
            <a:ext cx="539043" cy="2678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069B22D6-F20E-40EC-ABAA-1B1A7133DF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68" t="11341" r="30136" b="3584"/>
          <a:stretch/>
        </p:blipFill>
        <p:spPr>
          <a:xfrm rot="5400000">
            <a:off x="5697846" y="3537930"/>
            <a:ext cx="915430" cy="88165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87" y="3566465"/>
            <a:ext cx="798558" cy="80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354" r="61309" b="33871"/>
          <a:stretch/>
        </p:blipFill>
        <p:spPr bwMode="auto">
          <a:xfrm>
            <a:off x="1341685" y="3600648"/>
            <a:ext cx="1922438" cy="84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xmlns="" id="{0C864705-A09F-4E0C-A22C-D8948F747456}"/>
              </a:ext>
            </a:extLst>
          </p:cNvPr>
          <p:cNvCxnSpPr>
            <a:cxnSpLocks/>
          </p:cNvCxnSpPr>
          <p:nvPr/>
        </p:nvCxnSpPr>
        <p:spPr>
          <a:xfrm>
            <a:off x="1461173" y="3130390"/>
            <a:ext cx="168802" cy="34291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4C9CC83E-78C1-4969-8618-12748D24F10F}"/>
              </a:ext>
            </a:extLst>
          </p:cNvPr>
          <p:cNvSpPr txBox="1"/>
          <p:nvPr/>
        </p:nvSpPr>
        <p:spPr>
          <a:xfrm>
            <a:off x="1622526" y="3683525"/>
            <a:ext cx="768043" cy="36933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TKV </a:t>
            </a:r>
            <a:endParaRPr lang="de-DE" sz="1600" dirty="0"/>
          </a:p>
        </p:txBody>
      </p:sp>
      <p:sp>
        <p:nvSpPr>
          <p:cNvPr id="25" name="Rechteck 24"/>
          <p:cNvSpPr/>
          <p:nvPr/>
        </p:nvSpPr>
        <p:spPr>
          <a:xfrm>
            <a:off x="1394881" y="5001495"/>
            <a:ext cx="1666429" cy="830997"/>
          </a:xfrm>
          <a:prstGeom prst="rect">
            <a:avLst/>
          </a:prstGeom>
          <a:solidFill>
            <a:srgbClr val="CC3300"/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 smtClean="0"/>
              <a:t>TKV</a:t>
            </a:r>
          </a:p>
          <a:p>
            <a:pPr algn="ctr"/>
            <a:r>
              <a:rPr lang="de-DE" sz="1600" dirty="0" smtClean="0"/>
              <a:t>ATA</a:t>
            </a:r>
            <a:endParaRPr lang="de-DE" dirty="0" smtClean="0"/>
          </a:p>
          <a:p>
            <a:pPr algn="ctr"/>
            <a:r>
              <a:rPr lang="de-DE" sz="1600" dirty="0" smtClean="0"/>
              <a:t>Probennahme</a:t>
            </a:r>
            <a:endParaRPr lang="de-DE" sz="1600" dirty="0"/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xmlns="" id="{A625470E-0BE1-4871-9416-0232396CCF31}"/>
              </a:ext>
            </a:extLst>
          </p:cNvPr>
          <p:cNvCxnSpPr>
            <a:cxnSpLocks/>
          </p:cNvCxnSpPr>
          <p:nvPr/>
        </p:nvCxnSpPr>
        <p:spPr>
          <a:xfrm>
            <a:off x="4486307" y="3172412"/>
            <a:ext cx="803540" cy="61337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5725006" y="4833178"/>
            <a:ext cx="886781" cy="338554"/>
          </a:xfrm>
          <a:prstGeom prst="rect">
            <a:avLst/>
          </a:prstGeom>
          <a:solidFill>
            <a:schemeClr val="bg2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Medlog</a:t>
            </a:r>
            <a:endParaRPr lang="de-DE" sz="1600" dirty="0"/>
          </a:p>
        </p:txBody>
      </p:sp>
      <p:sp>
        <p:nvSpPr>
          <p:cNvPr id="28" name="Textfeld 27"/>
          <p:cNvSpPr txBox="1"/>
          <p:nvPr/>
        </p:nvSpPr>
        <p:spPr>
          <a:xfrm>
            <a:off x="5016417" y="3073206"/>
            <a:ext cx="1884042" cy="369332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r>
              <a:rPr lang="de-DE" dirty="0"/>
              <a:t>k</a:t>
            </a:r>
            <a:r>
              <a:rPr lang="de-DE" dirty="0" smtClean="0"/>
              <a:t>leine Tierkörper</a:t>
            </a:r>
            <a:endParaRPr lang="de-DE" dirty="0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xmlns="" id="{78A266DC-3E56-4D7B-A3EC-5160E9AF88EC}"/>
              </a:ext>
            </a:extLst>
          </p:cNvPr>
          <p:cNvCxnSpPr>
            <a:cxnSpLocks/>
          </p:cNvCxnSpPr>
          <p:nvPr/>
        </p:nvCxnSpPr>
        <p:spPr>
          <a:xfrm>
            <a:off x="2228195" y="4317443"/>
            <a:ext cx="0" cy="2834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xmlns="" id="{78A266DC-3E56-4D7B-A3EC-5160E9AF88EC}"/>
              </a:ext>
            </a:extLst>
          </p:cNvPr>
          <p:cNvCxnSpPr>
            <a:cxnSpLocks/>
          </p:cNvCxnSpPr>
          <p:nvPr/>
        </p:nvCxnSpPr>
        <p:spPr>
          <a:xfrm>
            <a:off x="6155561" y="4462371"/>
            <a:ext cx="0" cy="2834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1804068" y="3082995"/>
            <a:ext cx="1941942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r>
              <a:rPr lang="de-DE" dirty="0"/>
              <a:t>g</a:t>
            </a:r>
            <a:r>
              <a:rPr lang="de-DE" dirty="0" smtClean="0"/>
              <a:t>roße  Tierkörper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076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Informationsmaterialien</a:t>
            </a:r>
            <a:endParaRPr lang="de-DE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357987"/>
            <a:ext cx="2588132" cy="3714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46177"/>
            <a:ext cx="2857636" cy="402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786058"/>
            <a:ext cx="3643338" cy="2493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74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Information durch BMGF / AGES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0" dirty="0" smtClean="0">
                <a:hlinkClick r:id="rId2"/>
              </a:rPr>
              <a:t>https://www.verbrauchergesundheit.gv.at/tiere/krankheiten/asp_allg.html</a:t>
            </a:r>
            <a:r>
              <a:rPr lang="de-DE" b="0" dirty="0" smtClean="0"/>
              <a:t> </a:t>
            </a:r>
          </a:p>
          <a:p>
            <a:pPr lvl="1"/>
            <a:r>
              <a:rPr lang="de-AT" sz="2000" dirty="0" smtClean="0">
                <a:hlinkClick r:id="rId2"/>
              </a:rPr>
              <a:t>Was ist die Afrikanische Schweinepest?</a:t>
            </a:r>
            <a:r>
              <a:rPr lang="de-AT" sz="2000" dirty="0" smtClean="0"/>
              <a:t> </a:t>
            </a:r>
          </a:p>
          <a:p>
            <a:pPr lvl="1"/>
            <a:r>
              <a:rPr lang="de-AT" sz="2000" dirty="0" smtClean="0">
                <a:hlinkClick r:id="rId2"/>
              </a:rPr>
              <a:t>Informationen zu ASP in Europa</a:t>
            </a:r>
            <a:r>
              <a:rPr lang="de-AT" sz="2000" dirty="0" smtClean="0"/>
              <a:t> </a:t>
            </a:r>
          </a:p>
          <a:p>
            <a:pPr lvl="1"/>
            <a:r>
              <a:rPr lang="de-AT" sz="2000" dirty="0" smtClean="0">
                <a:hlinkClick r:id="rId2"/>
              </a:rPr>
              <a:t>Was wird aktuell in Österreich getan?</a:t>
            </a:r>
            <a:endParaRPr lang="de-AT" sz="2000" dirty="0" smtClean="0"/>
          </a:p>
          <a:p>
            <a:pPr lvl="1"/>
            <a:r>
              <a:rPr lang="de-AT" sz="2000" dirty="0" smtClean="0">
                <a:hlinkClick r:id="rId2"/>
              </a:rPr>
              <a:t>Bekämpfungsmaßnahmen / Vorsorgemaßnahmen</a:t>
            </a:r>
            <a:endParaRPr lang="de-AT" sz="2000" dirty="0" smtClean="0"/>
          </a:p>
          <a:p>
            <a:pPr lvl="1"/>
            <a:r>
              <a:rPr lang="de-AT" sz="2000" dirty="0" smtClean="0"/>
              <a:t> </a:t>
            </a:r>
            <a:r>
              <a:rPr lang="de-AT" sz="2000" dirty="0" smtClean="0">
                <a:hlinkClick r:id="rId2"/>
              </a:rPr>
              <a:t>Konsequenzen eines Ausbruches</a:t>
            </a:r>
            <a:endParaRPr lang="de-AT" sz="2000" dirty="0" smtClean="0"/>
          </a:p>
          <a:p>
            <a:pPr lvl="1"/>
            <a:r>
              <a:rPr lang="de-AT" sz="2000" dirty="0" smtClean="0">
                <a:hlinkClick r:id="rId2"/>
              </a:rPr>
              <a:t> Weitere Informationen</a:t>
            </a:r>
            <a:endParaRPr lang="de-AT" sz="2000" dirty="0" smtClean="0"/>
          </a:p>
          <a:p>
            <a:r>
              <a:rPr lang="de-DE" sz="2800" b="0" dirty="0" smtClean="0"/>
              <a:t>https://www.ages.at/themen/krankheitserreger/afrikanische-schweinepest/</a:t>
            </a:r>
          </a:p>
        </p:txBody>
      </p:sp>
    </p:spTree>
    <p:extLst>
      <p:ext uri="{BB962C8B-B14F-4D97-AF65-F5344CB8AC3E}">
        <p14:creationId xmlns:p14="http://schemas.microsoft.com/office/powerpoint/2010/main" val="17022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Kontakte</a:t>
            </a:r>
            <a:endParaRPr lang="en-US" dirty="0"/>
          </a:p>
        </p:txBody>
      </p:sp>
      <p:sp>
        <p:nvSpPr>
          <p:cNvPr id="30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7544" y="1556792"/>
            <a:ext cx="4752528" cy="4525963"/>
          </a:xfrm>
        </p:spPr>
        <p:txBody>
          <a:bodyPr/>
          <a:lstStyle/>
          <a:p>
            <a:pPr marL="0" indent="0">
              <a:buNone/>
            </a:pPr>
            <a:endParaRPr lang="en-US" sz="1600" u="sng" dirty="0" smtClean="0"/>
          </a:p>
          <a:p>
            <a:pPr marL="0" indent="0">
              <a:buNone/>
            </a:pPr>
            <a:r>
              <a:rPr lang="en-US" sz="1600" b="0" dirty="0" smtClean="0"/>
              <a:t>Univ. Prof. Dr. Friedrich </a:t>
            </a:r>
            <a:r>
              <a:rPr lang="en-US" sz="1600" b="0" dirty="0" err="1" smtClean="0"/>
              <a:t>Schmoll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AGES-IVET </a:t>
            </a:r>
            <a:r>
              <a:rPr lang="en-US" sz="1600" b="0" dirty="0" err="1" smtClean="0"/>
              <a:t>Mödling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Robert-</a:t>
            </a:r>
            <a:r>
              <a:rPr lang="en-US" sz="1600" b="0" dirty="0" err="1" smtClean="0"/>
              <a:t>Kochgasse</a:t>
            </a:r>
            <a:r>
              <a:rPr lang="en-US" sz="1600" b="0" dirty="0" smtClean="0"/>
              <a:t> 17</a:t>
            </a:r>
          </a:p>
          <a:p>
            <a:pPr marL="0" indent="0">
              <a:buNone/>
            </a:pPr>
            <a:r>
              <a:rPr lang="en-US" sz="1600" b="0" dirty="0" smtClean="0"/>
              <a:t>2340 </a:t>
            </a:r>
            <a:r>
              <a:rPr lang="en-US" sz="1600" b="0" dirty="0" err="1" smtClean="0"/>
              <a:t>Mödling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>
                <a:hlinkClick r:id="rId3"/>
              </a:rPr>
              <a:t>Friedrich.schmoll@ages.at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Tel: </a:t>
            </a:r>
            <a:r>
              <a:rPr lang="de-DE" sz="1600" b="0" dirty="0" smtClean="0"/>
              <a:t>+</a:t>
            </a:r>
            <a:r>
              <a:rPr lang="de-DE" sz="1600" b="0" dirty="0"/>
              <a:t>43 (0)5 0555-38200 </a:t>
            </a:r>
            <a:endParaRPr lang="en-US" sz="1600" b="0" dirty="0" smtClean="0"/>
          </a:p>
          <a:p>
            <a:pPr marL="0" indent="0">
              <a:buNone/>
            </a:pPr>
            <a:endParaRPr lang="en-US" sz="1600" b="0" dirty="0"/>
          </a:p>
          <a:p>
            <a:pPr marL="0" indent="0">
              <a:buNone/>
            </a:pPr>
            <a:endParaRPr lang="en-US" sz="1600" b="0" dirty="0"/>
          </a:p>
          <a:p>
            <a:pPr marL="0" indent="0">
              <a:buNone/>
            </a:pP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Dr</a:t>
            </a:r>
            <a:r>
              <a:rPr lang="en-US" sz="1600" b="0" dirty="0"/>
              <a:t>. Johann Damoser</a:t>
            </a:r>
          </a:p>
          <a:p>
            <a:pPr marL="0" indent="0">
              <a:buNone/>
            </a:pPr>
            <a:r>
              <a:rPr lang="en-US" sz="1600" b="0" dirty="0" err="1"/>
              <a:t>Bundesministerium</a:t>
            </a:r>
            <a:r>
              <a:rPr lang="en-US" sz="1600" b="0" dirty="0"/>
              <a:t> für Gesundheit und Frauen</a:t>
            </a:r>
          </a:p>
          <a:p>
            <a:pPr marL="0" indent="0">
              <a:buNone/>
            </a:pPr>
            <a:r>
              <a:rPr lang="en-US" sz="1600" b="0" dirty="0" err="1" smtClean="0"/>
              <a:t>Radetzkystraße</a:t>
            </a:r>
            <a:r>
              <a:rPr lang="en-US" sz="1600" b="0" dirty="0" smtClean="0"/>
              <a:t> </a:t>
            </a:r>
            <a:r>
              <a:rPr lang="en-US" sz="1600" b="0" dirty="0"/>
              <a:t>3 – 1030 </a:t>
            </a:r>
            <a:r>
              <a:rPr lang="en-US" sz="1600" b="0" dirty="0" smtClean="0"/>
              <a:t>Wien</a:t>
            </a:r>
            <a:endParaRPr lang="en-US" sz="1600" b="0" dirty="0"/>
          </a:p>
          <a:p>
            <a:pPr marL="0" indent="0">
              <a:buNone/>
            </a:pPr>
            <a:r>
              <a:rPr lang="en-US" sz="1600" b="0" dirty="0" smtClean="0">
                <a:hlinkClick r:id="rId4"/>
              </a:rPr>
              <a:t>Johann.damoser@bmgf.gv.at</a:t>
            </a:r>
            <a:endParaRPr lang="en-US" sz="1600" b="0" dirty="0" smtClean="0"/>
          </a:p>
          <a:p>
            <a:pPr marL="0" indent="0">
              <a:buNone/>
            </a:pPr>
            <a:r>
              <a:rPr lang="en-US" sz="1600" b="0" dirty="0" smtClean="0"/>
              <a:t>Tel: +43 (1)71100 644356 </a:t>
            </a:r>
            <a:endParaRPr lang="en-US" sz="1600" b="0" dirty="0"/>
          </a:p>
          <a:p>
            <a:pPr algn="ctr">
              <a:buNone/>
            </a:pPr>
            <a:endParaRPr lang="en-GB" sz="4400" dirty="0" smtClean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965670" y="1855365"/>
            <a:ext cx="4214842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67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Ausbreitung</a:t>
            </a:r>
            <a:endParaRPr lang="de-AT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325970" cy="454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 – Ausbreitung seit 2014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016985" y="16430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2015</a:t>
            </a:r>
            <a:endParaRPr lang="de-AT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8" t="28369" r="33751" b="12694"/>
          <a:stretch/>
        </p:blipFill>
        <p:spPr bwMode="auto">
          <a:xfrm>
            <a:off x="214282" y="2857496"/>
            <a:ext cx="1214446" cy="216366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012382"/>
            <a:ext cx="2571768" cy="364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661" y="1754492"/>
            <a:ext cx="3000396" cy="423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820509" y="1525981"/>
            <a:ext cx="3323491" cy="468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feld 15"/>
          <p:cNvSpPr txBox="1"/>
          <p:nvPr/>
        </p:nvSpPr>
        <p:spPr>
          <a:xfrm>
            <a:off x="428596" y="22859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2014</a:t>
            </a:r>
            <a:endParaRPr lang="de-AT" dirty="0"/>
          </a:p>
        </p:txBody>
      </p:sp>
      <p:sp>
        <p:nvSpPr>
          <p:cNvPr id="17" name="Textfeld 16"/>
          <p:cNvSpPr txBox="1"/>
          <p:nvPr/>
        </p:nvSpPr>
        <p:spPr>
          <a:xfrm>
            <a:off x="8143900" y="20002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2017</a:t>
            </a: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4357686" y="15716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2016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272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ASP–Ausbrüche 2017</a:t>
            </a:r>
            <a:endParaRPr lang="de-AT" dirty="0"/>
          </a:p>
        </p:txBody>
      </p:sp>
      <p:pic>
        <p:nvPicPr>
          <p:cNvPr id="12" name="Inhaltsplatzhalter 11" descr="Map_ASF_2017-06-28_9-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016" y="1660048"/>
            <a:ext cx="3528391" cy="4493418"/>
          </a:xfrm>
        </p:spPr>
      </p:pic>
      <p:cxnSp>
        <p:nvCxnSpPr>
          <p:cNvPr id="7" name="Gerade Verbindung 6"/>
          <p:cNvCxnSpPr/>
          <p:nvPr/>
        </p:nvCxnSpPr>
        <p:spPr>
          <a:xfrm>
            <a:off x="4048118" y="2143116"/>
            <a:ext cx="1595452" cy="3527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H="1" flipV="1">
            <a:off x="4048118" y="5636983"/>
            <a:ext cx="1595452" cy="334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4048118" y="4797152"/>
            <a:ext cx="1595452" cy="873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642910" y="5670398"/>
            <a:ext cx="50006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SP-Ausbruch in Tschechien 27.06.2017  (Kartendaten: Google GeoBasis-DE / BKG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3116"/>
            <a:ext cx="3405208" cy="35272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Wildschweindichte EU</a:t>
            </a:r>
            <a:endParaRPr lang="de-A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408712" cy="45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Schwarzwildstrecken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 l="7143" t="7262" r="49388" b="40633"/>
          <a:stretch>
            <a:fillRect/>
          </a:stretch>
        </p:blipFill>
        <p:spPr bwMode="auto">
          <a:xfrm>
            <a:off x="1331640" y="1556792"/>
            <a:ext cx="6212121" cy="46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642938" y="214313"/>
            <a:ext cx="7772400" cy="1143000"/>
          </a:xfrm>
        </p:spPr>
        <p:txBody>
          <a:bodyPr/>
          <a:lstStyle/>
          <a:p>
            <a:r>
              <a:rPr lang="de-DE" dirty="0" smtClean="0"/>
              <a:t>Schweinedichte in Ö</a:t>
            </a:r>
          </a:p>
        </p:txBody>
      </p:sp>
      <p:sp>
        <p:nvSpPr>
          <p:cNvPr id="4099" name="AutoShape 2" descr="data:image/jpg;base64,/9j/4AAQSkZJRgABAQAAAQABAAD/2wBDAAkGBwgHBgkIBwgKCgkLDRYPDQwMDRsUFRAWIB0iIiAdHx8kKDQsJCYxJx8fLT0tMTU3Ojo6Iys/RD84QzQ5Ojf/2wBDAQoKCg0MDRoPDxo3JR8lNzc3Nzc3Nzc3Nzc3Nzc3Nzc3Nzc3Nzc3Nzc3Nzc3Nzc3Nzc3Nzc3Nzc3Nzc3Nzc3Nzf/wAARCABWAIEDASIAAhEBAxEB/8QAGwABAAMBAQEBAAAAAAAAAAAAAAECBQYEAwf/xAAzEAACAQEFBQYFBAMAAAAAAAAAAQIDBAUREhMhMlFxkQYxU2FysRQiQVLwM0KBkmLB8v/EABsBAAIDAQEBAAAAAAAAAAAAAAABAwQGBQIH/8QAKREAAgIBAwMEAAcAAAAAAAAAAAECEQMTMVEEEiEFIjJhI0FxkaGx8P/aAAwDAQACEQMRAD8A42FOChHCnDdX7VwLacPDh/VCG5H0r2LbPxGflJ2fXMcMfarSEaCyyaprBPa8qwX5tK6cPDh/VHY3Hc2v2MvO1yis82pQflB/9HI7PxEUMym5JPbwQYM+HNKcUl7XRXJD7I9Ee66rltF6zcLFQpycWs7bWMV92D71yR4n5Huu29bXdrl8LVyKW+ktk1wfke5Ode3clz45PH+Elf2eGrQVKThVo6c09sZQwa8mirhDHch0RZvi8Xxf1A7ZLHHGlaRXJDw4dEMkPDh0RYBbPWnDhFckPDh0QyQ8OHRFgFsWnDhFckPDh0QyQ8OHRFgFsNOHCK5I/ZDoickMdsYfT9qJJW9HmNN2DxwrYxNNfbHogSC3bM72Q4Nen+nD0x9juuyfbKpRnTsN6p1qcpKEK21zi3swlx59/M4an+nH0x9jY7MfDQvijaLbUjCzWZOrPNtxw7kl9Xi8f4Ob1WKGXHJTV/78jpdbgxZel96ul45s/ako5cUtjOH7Y9rvga07vu2DVoi8tStJYZX/AI+fmZd4dv7bO8qdSx04wslN4OlLbnXmZfa+12S9LVRvOxyUXWhlq02/mhOP+vM43RenTx5VLKrVfs/s4HQ+lThni+oj4f8Af2YFSpOrUdSpKUpSeLb+pV94B3jaJUqNu57qsVru+1Wm1WynRqUVmhByazru+bBNpZnDatveYslhJrZseGwlSkscMcGsGVEk1bZVx45RnKTld/wAAMtAAAMAAABK3o8yCVvR5jW55ZigAtmaNenuR9MfYsVp7kfTH2LFR7mixfBAACJAStjWODwfU9d13dXvK1Kz2XK6jWKUpYYo+dvslawWmpZ68Wpwk1tXese8LV1ZBrY3PTvzwat62y7Kt02ahZLNGFoppak0n3va8v8AKRhACilFULBgWGLSd/qAAMsAAAMAAABK3o8yCVvR5jW55ZigAtmaNenuR9MfYsVp7kfTH2LFR7mixfBAACJT72W1V7LNzs9WVOTWDce/A+darOtVnVqvGc5OUnxbKAKItOPd3V5AAAkAAAYAAAAAAAlb0eZBK3o8xrc8sxQAWzNGvT3I+mPsWK09yPpj7Fio9zRYvggABEoAAAAAAAAAAAAAAAAAlb0eZBK3o8xrc8sxQAWzNGpCrHTg8Hux9idWPBgEDSs62LLPtXknVjwY1Y8GAKkSas+SNVcGTqx4MAKQas+Rqx4Maq4MAKQas+SNVcGTqx4MAKQas+Rqx4MjVXBgBSDVnyTqx4MaseDACkGrPkaseDEaqzLY/p7gAkhPLPkx9WPBgAtUjhakj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0025" y="-388938"/>
            <a:ext cx="1228725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1628800"/>
            <a:ext cx="8180235" cy="449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>
  <f:record>
    <f:field ref="objname" par="" edit="true" text="ASP-Präsentation_BMGF_AGES"/>
    <f:field ref="objsubject" par="" edit="true" text=""/>
    <f:field ref="objcreatedby" par="" text="Höflechner-Pöltl, Andrea, Dr."/>
    <f:field ref="objcreatedat" par="" text="12.07.2017 11:09:39"/>
    <f:field ref="objchangedby" par="" text="Höflechner-Pöltl, Andrea, Dr."/>
    <f:field ref="objmodifiedat" par="" text="25.07.2017 13:23:38"/>
    <f:field ref="doc_FSCFOLIO_1_1001_FieldDocumentNumber" par="" text=""/>
    <f:field ref="doc_FSCFOLIO_1_1001_FieldSubject" par="" edit="true" text=""/>
    <f:field ref="FSCFOLIO_1_1001_FieldCurrentUser" par="" text="Dr. Andrea Höflechner-Pöltl"/>
    <f:field ref="CCAPRECONFIG_15_1001_Objektname" par="" edit="true" text="ASP-Präsentation_BMGF_AGES"/>
    <f:field ref="CCAPRECONFIG_15_1001_Objektname" par="" edit="true" text="ASP-Präsentation_BMGF_AGES"/>
    <f:field ref="EIBPRECONFIG_1_1001_FieldEIBAttachments" par="" text=""/>
    <f:field ref="EIBPRECONFIG_1_1001_FieldEIBNextFiles" par="" text=""/>
    <f:field ref="EIBPRECONFIG_1_1001_FieldEIBPreviousFiles" par="" text=""/>
    <f:field ref="EIBPRECONFIG_1_1001_FieldEIBRelatedFiles" par="" text=""/>
    <f:field ref="EIBPRECONFIG_1_1001_FieldEIBCompletedOrdinals" par="" text=""/>
    <f:field ref="EIBPRECONFIG_1_1001_FieldEIBOUAddr" par="" text="Radetzkystraße 2, 1030 Wien"/>
    <f:field ref="EIBPRECONFIG_1_1001_FieldEIBRecipients" par="" text=""/>
    <f:field ref="EIBPRECONFIG_1_1001_FieldEIBSignatures" par="" text=""/>
    <f:field ref="EIBPRECONFIG_1_1001_FieldCCAAddrAbschriftsbemerkung" par="" text=""/>
    <f:field ref="EIBPRECONFIG_1_1001_FieldCCAAddrAdresse" par="" text=""/>
    <f:field ref="EIBPRECONFIG_1_1001_FieldCCAAddrPostalischeAdresse" par="" text=""/>
    <f:field ref="EIBPRECONFIG_1_1001_FieldCCAIncomingSubject" par="" text=""/>
    <f:field ref="EIBPRECONFIG_1_1001_FieldCCAPersonalSubjAddress" par="" text=""/>
    <f:field ref="EIBPRECONFIG_1_1001_FieldCCASubfileSubject" par="" text=""/>
    <f:field ref="EIBPRECONFIG_1_1001_FieldCCASubject" par="" text=""/>
    <f:field ref="EIBVFGH_15_1700_FieldPartPlaintiffList" par="" text=""/>
    <f:field ref="EIBVFGH_15_1700_FieldGoesOutToList" par="" text=""/>
  </f:record>
  <f:display par="" text="...">
    <f:field ref="EIBPRECONFIG_1_1001_FieldCCAAddrAbschriftsbemerkung" text="Abschriftsbemerkung"/>
    <f:field ref="EIBPRECONFIG_1_1001_FieldCCAAddrAdresse" text="Adresse"/>
    <f:field ref="EIBPRECONFIG_1_1001_FieldCCAPersonalSubjAddress" text="Adresse (Namenszahl)"/>
    <f:field ref="EIBPRECONFIG_1_1001_FieldEIBOUAddr" text="Adresse der OE"/>
    <f:field ref="FSCFOLIO_1_1001_FieldCurrentUser" text="Aktueller Benutzer"/>
    <f:field ref="objsubject" text="Anmerkungen"/>
    <f:field ref="EIBPRECONFIG_1_1001_FieldEIBAttachments" text="Beilagen"/>
    <f:field ref="EIBPRECONFIG_1_1001_FieldCCASubfileSubject" text="Betreff des Geschäftsstücks"/>
    <f:field ref="EIBPRECONFIG_1_1001_FieldEIBRelatedFiles" text="Bezugszahlen"/>
    <f:field ref="EIBPRECONFIG_1_1001_FieldEIBRecipients" text="Empfänger"/>
    <f:field ref="EIBVFGH_15_1700_FieldGoesOutToList" text="Ergeht an Liste"/>
    <f:field ref="objcreatedat" text="Erzeugt am/um"/>
    <f:field ref="objcreatedby" text="Erzeugt von"/>
    <f:field ref="EIBPRECONFIG_1_1001_FieldCCAIncomingSubject" text="EST-Betreff"/>
    <f:field ref="EIBPRECONFIG_1_1001_FieldCCASubject" text="Gegenstand"/>
    <f:field ref="objmodifiedat" text="Letzte Änderung am/um"/>
    <f:field ref="objchangedby" text="Letzte Änderung von"/>
    <f:field ref="EIBVFGH_15_1700_FieldPartPlaintiffList" text="Liste der Antragsteller"/>
    <f:field ref="EIBPRECONFIG_1_1001_FieldEIBCompletedOrdinals" text="Miterledigte Akten"/>
    <f:field ref="EIBPRECONFIG_1_1001_FieldEIBNextFiles" text="Nachzahlen"/>
    <f:field ref="objname" text="Name"/>
    <f:field ref="CCAPRECONFIG_15_1001_Objektname" text="Objektname"/>
    <f:field ref="EIBPRECONFIG_1_1001_FieldCCAAddrPostalischeAdresse" text="PostalischeAdresse"/>
    <f:field ref="EIBPRECONFIG_1_1001_FieldEIBSignatures" text="Unterschriften"/>
    <f:field ref="EIBPRECONFIG_1_1001_FieldEIBPreviousFiles" text="Vorzahlen"/>
  </f:display>
  <f:display par="" text="Serienbrief">
    <f:field ref="doc_FSCFOLIO_1_1001_FieldSubject" text="Betreff"/>
    <f:field ref="doc_FSCFOLIO_1_1001_FieldDocumentNumber" text="Dokument Nummer"/>
  </f:display>
</f:fields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</Words>
  <Application>Microsoft Office PowerPoint</Application>
  <PresentationFormat>Bildschirmpräsentation (4:3)</PresentationFormat>
  <Paragraphs>247</Paragraphs>
  <Slides>34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Standarddesign</vt:lpstr>
      <vt:lpstr>Afrikanische Schweinepest  Gefahr für Haus- und Wildschweine!</vt:lpstr>
      <vt:lpstr>Inhalt</vt:lpstr>
      <vt:lpstr>Ausbreitung</vt:lpstr>
      <vt:lpstr>Ausbreitung</vt:lpstr>
      <vt:lpstr>EU – Ausbreitung seit 2014</vt:lpstr>
      <vt:lpstr>ASP–Ausbrüche 2017</vt:lpstr>
      <vt:lpstr>Wildschweindichte EU</vt:lpstr>
      <vt:lpstr>Schwarzwildstrecken</vt:lpstr>
      <vt:lpstr>Schweinedichte in Ö</vt:lpstr>
      <vt:lpstr>Gesetzliche Grundlagen</vt:lpstr>
      <vt:lpstr>ASP bei Wildschweinen</vt:lpstr>
      <vt:lpstr>ASP-Wildschwein</vt:lpstr>
      <vt:lpstr>Seuchengebiet</vt:lpstr>
      <vt:lpstr>Seuchengebiet –  Maßnahmen am Betrieb</vt:lpstr>
      <vt:lpstr>Überwachungsplan</vt:lpstr>
      <vt:lpstr>Schweinegesundheits-verordnung (1)</vt:lpstr>
      <vt:lpstr>Schweinegesundheits-verordnung (2)</vt:lpstr>
      <vt:lpstr>Schweinegesundheits-verordnung (3)</vt:lpstr>
      <vt:lpstr>Schweinegesundheits-verordnung (4)</vt:lpstr>
      <vt:lpstr>gefährdetes Gebiet  (1)</vt:lpstr>
      <vt:lpstr>gefährdetes Gebiet  (2)</vt:lpstr>
      <vt:lpstr>Erlass zur aktiven ÜW </vt:lpstr>
      <vt:lpstr>Erlass zur aktiven ÜW </vt:lpstr>
      <vt:lpstr>Erlass zur aktiven ÜW </vt:lpstr>
      <vt:lpstr>Erlass zur aktiven ÜW </vt:lpstr>
      <vt:lpstr>ASP und die Jagd</vt:lpstr>
      <vt:lpstr>Botschaft an die Jägerschaft</vt:lpstr>
      <vt:lpstr>Maßnahmen bei Wildschweinen in  gefährdeten Gebieten</vt:lpstr>
      <vt:lpstr>Maßnahmen bei Wildschweinen in  gefährdeten Gebieten</vt:lpstr>
      <vt:lpstr>Maßnahmen bei Wildschweinen in  gefährdeten Gebieten</vt:lpstr>
      <vt:lpstr>PowerPoint-Präsentation</vt:lpstr>
      <vt:lpstr>Informationsmaterialien</vt:lpstr>
      <vt:lpstr>Information durch BMGF / AGES</vt:lpstr>
      <vt:lpstr>Kontakte</vt:lpstr>
    </vt:vector>
  </TitlesOfParts>
  <Company>Republik Österreich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Herzog</dc:creator>
  <cp:lastModifiedBy>Hoeflechner-Poeltl, Andrea</cp:lastModifiedBy>
  <cp:revision>73</cp:revision>
  <cp:lastPrinted>2017-06-29T10:08:14Z</cp:lastPrinted>
  <dcterms:created xsi:type="dcterms:W3CDTF">2009-03-01T17:49:26Z</dcterms:created>
  <dcterms:modified xsi:type="dcterms:W3CDTF">2017-07-12T11:59:19Z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name="FSC#BRZCUSTOMIZE@101.9800:FMM_NET_VALUE_MAN" pid="2" fmtid="{D5CDD505-2E9C-101B-9397-08002B2CF9AE}">
    <vt:lpwstr/>
  </property>
  <property name="FSC#BRZCUSTOMIZE@101.9800:FMM_GRM_VAL_FROM" pid="3" fmtid="{D5CDD505-2E9C-101B-9397-08002B2CF9AE}">
    <vt:lpwstr/>
  </property>
  <property name="FSC#BRZCUSTOMIZE@101.9800:FMM_GRM_VAL_TO" pid="4" fmtid="{D5CDD505-2E9C-101B-9397-08002B2CF9AE}">
    <vt:lpwstr/>
  </property>
  <property name="FSC#BRZCUSTOMIZE@101.9800:FMM_BILL_DATE" pid="5" fmtid="{D5CDD505-2E9C-101B-9397-08002B2CF9AE}">
    <vt:lpwstr/>
  </property>
  <property name="FSC#BRZCUSTOMIZE@101.9800:FMM_ZANTRAGDATUM" pid="6" fmtid="{D5CDD505-2E9C-101B-9397-08002B2CF9AE}">
    <vt:lpwstr/>
  </property>
  <property name="FSC#BRZCUSTOMIZE@101.9800:FMM_ZZBANK_ACCOUNT_H" pid="7" fmtid="{D5CDD505-2E9C-101B-9397-08002B2CF9AE}">
    <vt:lpwstr/>
  </property>
  <property name="FSC#BRZCUSTOMIZE@101.9800:FMM_RUECK_FV" pid="8" fmtid="{D5CDD505-2E9C-101B-9397-08002B2CF9AE}">
    <vt:lpwstr/>
  </property>
  <property name="FSC#BRZCUSTOMIZE@101.9800:FMM_TURNUSARZT" pid="9" fmtid="{D5CDD505-2E9C-101B-9397-08002B2CF9AE}">
    <vt:lpwstr/>
  </property>
  <property name="FSC#BRZCUSTOMIZE@101.9800:FMM_EXPENSETYPE" pid="10" fmtid="{D5CDD505-2E9C-101B-9397-08002B2CF9AE}">
    <vt:lpwstr/>
  </property>
  <property name="FSC#BRZCUSTOMIZE@101.9800:FMM_GRANTOR" pid="11" fmtid="{D5CDD505-2E9C-101B-9397-08002B2CF9AE}">
    <vt:lpwstr/>
  </property>
  <property name="FSC#BRZCUSTOMIZE@101.9800:FMM_GRANTOR_ID" pid="12" fmtid="{D5CDD505-2E9C-101B-9397-08002B2CF9AE}">
    <vt:lpwstr/>
  </property>
  <property name="FSC#BRZCUSTOMIZE@101.9800:FMM_GRANTOR_ADDRESS" pid="13" fmtid="{D5CDD505-2E9C-101B-9397-08002B2CF9AE}">
    <vt:lpwstr/>
  </property>
  <property name="FSC#BRZCUSTOMIZE@101.9800:FMM_CONTACT_PERSON" pid="14" fmtid="{D5CDD505-2E9C-101B-9397-08002B2CF9AE}">
    <vt:lpwstr/>
  </property>
  <property name="FSC#BRZCUSTOMIZE@101.9800:FMM_MITTELBINDUNG" pid="15" fmtid="{D5CDD505-2E9C-101B-9397-08002B2CF9AE}">
    <vt:lpwstr/>
  </property>
  <property name="FSC#BRZCUSTOMIZE@101.9800:FMM_MITTELRESERVIERUNG" pid="16" fmtid="{D5CDD505-2E9C-101B-9397-08002B2CF9AE}">
    <vt:lpwstr/>
  </property>
  <property name="FSC#EIBPRECONFIG@1.1001:EIBInternalApprovedAt" pid="17" fmtid="{D5CDD505-2E9C-101B-9397-08002B2CF9AE}">
    <vt:lpwstr/>
  </property>
  <property name="FSC#EIBPRECONFIG@1.1001:EIBInternalApprovedBy" pid="18" fmtid="{D5CDD505-2E9C-101B-9397-08002B2CF9AE}">
    <vt:lpwstr/>
  </property>
  <property name="FSC#EIBPRECONFIG@1.1001:EIBInternalApprovedByPostTitle" pid="19" fmtid="{D5CDD505-2E9C-101B-9397-08002B2CF9AE}">
    <vt:lpwstr/>
  </property>
  <property name="FSC#EIBPRECONFIG@1.1001:EIBSettlementApprovedBy" pid="20" fmtid="{D5CDD505-2E9C-101B-9397-08002B2CF9AE}">
    <vt:lpwstr/>
  </property>
  <property name="FSC#EIBPRECONFIG@1.1001:EIBSettlementApprovedByPostTitle" pid="21" fmtid="{D5CDD505-2E9C-101B-9397-08002B2CF9AE}">
    <vt:lpwstr/>
  </property>
  <property name="FSC#EIBPRECONFIG@1.1001:EIBApprovedAt" pid="22" fmtid="{D5CDD505-2E9C-101B-9397-08002B2CF9AE}">
    <vt:lpwstr/>
  </property>
  <property name="FSC#EIBPRECONFIG@1.1001:EIBApprovedBy" pid="23" fmtid="{D5CDD505-2E9C-101B-9397-08002B2CF9AE}">
    <vt:lpwstr/>
  </property>
  <property name="FSC#EIBPRECONFIG@1.1001:EIBApprovedBySubst" pid="24" fmtid="{D5CDD505-2E9C-101B-9397-08002B2CF9AE}">
    <vt:lpwstr/>
  </property>
  <property name="FSC#EIBPRECONFIG@1.1001:EIBApprovedByTitle" pid="25" fmtid="{D5CDD505-2E9C-101B-9397-08002B2CF9AE}">
    <vt:lpwstr/>
  </property>
  <property name="FSC#EIBPRECONFIG@1.1001:EIBApprovedByPostTitle" pid="26" fmtid="{D5CDD505-2E9C-101B-9397-08002B2CF9AE}">
    <vt:lpwstr/>
  </property>
  <property name="FSC#EIBPRECONFIG@1.1001:EIBDepartment" pid="27" fmtid="{D5CDD505-2E9C-101B-9397-08002B2CF9AE}">
    <vt:lpwstr>BMGF - II/B/10 (Tiergesundheit, Tierseuchenbekämpfung, Grenzkontrolldienst und Handel mit lebenden Tieren)</vt:lpwstr>
  </property>
  <property name="FSC#EIBPRECONFIG@1.1001:EIBDispatchedBy" pid="28" fmtid="{D5CDD505-2E9C-101B-9397-08002B2CF9AE}">
    <vt:lpwstr/>
  </property>
  <property name="FSC#EIBPRECONFIG@1.1001:EIBDispatchedByPostTitle" pid="29" fmtid="{D5CDD505-2E9C-101B-9397-08002B2CF9AE}">
    <vt:lpwstr/>
  </property>
  <property name="FSC#EIBPRECONFIG@1.1001:ExtRefInc" pid="30" fmtid="{D5CDD505-2E9C-101B-9397-08002B2CF9AE}">
    <vt:lpwstr/>
  </property>
  <property name="FSC#EIBPRECONFIG@1.1001:IncomingAddrdate" pid="31" fmtid="{D5CDD505-2E9C-101B-9397-08002B2CF9AE}">
    <vt:lpwstr/>
  </property>
  <property name="FSC#EIBPRECONFIG@1.1001:IncomingDelivery" pid="32" fmtid="{D5CDD505-2E9C-101B-9397-08002B2CF9AE}">
    <vt:lpwstr/>
  </property>
  <property name="FSC#EIBPRECONFIG@1.1001:OwnerEmail" pid="33" fmtid="{D5CDD505-2E9C-101B-9397-08002B2CF9AE}">
    <vt:lpwstr>andrea.hoeflechner@bmgf.gv.at</vt:lpwstr>
  </property>
  <property name="FSC#EIBPRECONFIG@1.1001:OUEmail" pid="34" fmtid="{D5CDD505-2E9C-101B-9397-08002B2CF9AE}">
    <vt:lpwstr>ivb8@bmg.gv.at</vt:lpwstr>
  </property>
  <property name="FSC#EIBPRECONFIG@1.1001:OwnerGender" pid="35" fmtid="{D5CDD505-2E9C-101B-9397-08002B2CF9AE}">
    <vt:lpwstr>Weiblich</vt:lpwstr>
  </property>
  <property name="FSC#EIBPRECONFIG@1.1001:Priority" pid="36" fmtid="{D5CDD505-2E9C-101B-9397-08002B2CF9AE}">
    <vt:lpwstr>Nein</vt:lpwstr>
  </property>
  <property name="FSC#EIBPRECONFIG@1.1001:PreviousFiles" pid="37" fmtid="{D5CDD505-2E9C-101B-9397-08002B2CF9AE}">
    <vt:lpwstr/>
  </property>
  <property name="FSC#EIBPRECONFIG@1.1001:NextFiles" pid="38" fmtid="{D5CDD505-2E9C-101B-9397-08002B2CF9AE}">
    <vt:lpwstr/>
  </property>
  <property name="FSC#EIBPRECONFIG@1.1001:RelatedFiles" pid="39" fmtid="{D5CDD505-2E9C-101B-9397-08002B2CF9AE}">
    <vt:lpwstr/>
  </property>
  <property name="FSC#EIBPRECONFIG@1.1001:CompletedOrdinals" pid="40" fmtid="{D5CDD505-2E9C-101B-9397-08002B2CF9AE}">
    <vt:lpwstr/>
  </property>
  <property name="FSC#EIBPRECONFIG@1.1001:NrAttachments" pid="41" fmtid="{D5CDD505-2E9C-101B-9397-08002B2CF9AE}">
    <vt:lpwstr/>
  </property>
  <property name="FSC#EIBPRECONFIG@1.1001:Attachments" pid="42" fmtid="{D5CDD505-2E9C-101B-9397-08002B2CF9AE}">
    <vt:lpwstr/>
  </property>
  <property name="FSC#EIBPRECONFIG@1.1001:SubjectArea" pid="43" fmtid="{D5CDD505-2E9C-101B-9397-08002B2CF9AE}">
    <vt:lpwstr/>
  </property>
  <property name="FSC#EIBPRECONFIG@1.1001:Recipients" pid="44" fmtid="{D5CDD505-2E9C-101B-9397-08002B2CF9AE}">
    <vt:lpwstr/>
  </property>
  <property name="FSC#EIBPRECONFIG@1.1001:Classified" pid="45" fmtid="{D5CDD505-2E9C-101B-9397-08002B2CF9AE}">
    <vt:lpwstr/>
  </property>
  <property name="FSC#EIBPRECONFIG@1.1001:Deadline" pid="46" fmtid="{D5CDD505-2E9C-101B-9397-08002B2CF9AE}">
    <vt:lpwstr/>
  </property>
  <property name="FSC#EIBPRECONFIG@1.1001:SettlementSubj" pid="47" fmtid="{D5CDD505-2E9C-101B-9397-08002B2CF9AE}">
    <vt:lpwstr/>
  </property>
  <property name="FSC#EIBPRECONFIG@1.1001:OUAddr" pid="48" fmtid="{D5CDD505-2E9C-101B-9397-08002B2CF9AE}">
    <vt:lpwstr>Radetzkystraße 2, 1030 Wien</vt:lpwstr>
  </property>
  <property name="FSC#EIBPRECONFIG@1.1001:OUDescr" pid="49" fmtid="{D5CDD505-2E9C-101B-9397-08002B2CF9AE}">
    <vt:lpwstr/>
  </property>
  <property name="FSC#EIBPRECONFIG@1.1001:Signatures" pid="50" fmtid="{D5CDD505-2E9C-101B-9397-08002B2CF9AE}">
    <vt:lpwstr/>
  </property>
  <property name="FSC#EIBPRECONFIG@1.1001:currentuser" pid="51" fmtid="{D5CDD505-2E9C-101B-9397-08002B2CF9AE}">
    <vt:lpwstr>COO.3000.100.1.77562</vt:lpwstr>
  </property>
  <property name="FSC#EIBPRECONFIG@1.1001:currentuserrolegroup" pid="52" fmtid="{D5CDD505-2E9C-101B-9397-08002B2CF9AE}">
    <vt:lpwstr>COO.3000.100.1.76662</vt:lpwstr>
  </property>
  <property name="FSC#EIBPRECONFIG@1.1001:currentuserroleposition" pid="53" fmtid="{D5CDD505-2E9C-101B-9397-08002B2CF9AE}">
    <vt:lpwstr>COO.1.1001.1.4328</vt:lpwstr>
  </property>
  <property name="FSC#EIBPRECONFIG@1.1001:currentuserroot" pid="54" fmtid="{D5CDD505-2E9C-101B-9397-08002B2CF9AE}">
    <vt:lpwstr>COO.3000.107.2.217682</vt:lpwstr>
  </property>
  <property name="FSC#EIBPRECONFIG@1.1001:toplevelobject" pid="55" fmtid="{D5CDD505-2E9C-101B-9397-08002B2CF9AE}">
    <vt:lpwstr/>
  </property>
  <property name="FSC#EIBPRECONFIG@1.1001:objchangedby" pid="56" fmtid="{D5CDD505-2E9C-101B-9397-08002B2CF9AE}">
    <vt:lpwstr>Dr. Andrea Höflechner-Pöltl</vt:lpwstr>
  </property>
  <property name="FSC#EIBPRECONFIG@1.1001:objchangedbyPostTitle" pid="57" fmtid="{D5CDD505-2E9C-101B-9397-08002B2CF9AE}">
    <vt:lpwstr/>
  </property>
  <property name="FSC#EIBPRECONFIG@1.1001:objchangedat" pid="58" fmtid="{D5CDD505-2E9C-101B-9397-08002B2CF9AE}">
    <vt:lpwstr>25.07.2017</vt:lpwstr>
  </property>
  <property name="FSC#EIBPRECONFIG@1.1001:objname" pid="59" fmtid="{D5CDD505-2E9C-101B-9397-08002B2CF9AE}">
    <vt:lpwstr>ASP-Präsentation_x005f_BMGF_x005f_AGES</vt:lpwstr>
  </property>
  <property name="FSC#EIBPRECONFIG@1.1001:EIBProcessResponsiblePhone" pid="60" fmtid="{D5CDD505-2E9C-101B-9397-08002B2CF9AE}">
    <vt:lpwstr/>
  </property>
  <property name="FSC#EIBPRECONFIG@1.1001:EIBProcessResponsibleMail" pid="61" fmtid="{D5CDD505-2E9C-101B-9397-08002B2CF9AE}">
    <vt:lpwstr/>
  </property>
  <property name="FSC#EIBPRECONFIG@1.1001:EIBProcessResponsibleFax" pid="62" fmtid="{D5CDD505-2E9C-101B-9397-08002B2CF9AE}">
    <vt:lpwstr/>
  </property>
  <property name="FSC#EIBPRECONFIG@1.1001:EIBProcessResponsiblePostTitle" pid="63" fmtid="{D5CDD505-2E9C-101B-9397-08002B2CF9AE}">
    <vt:lpwstr/>
  </property>
  <property name="FSC#EIBPRECONFIG@1.1001:EIBProcessResponsible" pid="64" fmtid="{D5CDD505-2E9C-101B-9397-08002B2CF9AE}">
    <vt:lpwstr/>
  </property>
  <property name="FSC#EIBPRECONFIG@1.1001:OwnerPostTitle" pid="65" fmtid="{D5CDD505-2E9C-101B-9397-08002B2CF9AE}">
    <vt:lpwstr/>
  </property>
  <property name="FSC#COOELAK@1.1001:Subject" pid="66" fmtid="{D5CDD505-2E9C-101B-9397-08002B2CF9AE}">
    <vt:lpwstr/>
  </property>
  <property name="FSC#COOELAK@1.1001:FileReference" pid="67" fmtid="{D5CDD505-2E9C-101B-9397-08002B2CF9AE}">
    <vt:lpwstr/>
  </property>
  <property name="FSC#COOELAK@1.1001:FileRefYear" pid="68" fmtid="{D5CDD505-2E9C-101B-9397-08002B2CF9AE}">
    <vt:lpwstr/>
  </property>
  <property name="FSC#COOELAK@1.1001:FileRefOrdinal" pid="69" fmtid="{D5CDD505-2E9C-101B-9397-08002B2CF9AE}">
    <vt:lpwstr/>
  </property>
  <property name="FSC#COOELAK@1.1001:FileRefOU" pid="70" fmtid="{D5CDD505-2E9C-101B-9397-08002B2CF9AE}">
    <vt:lpwstr/>
  </property>
  <property name="FSC#COOELAK@1.1001:Organization" pid="71" fmtid="{D5CDD505-2E9C-101B-9397-08002B2CF9AE}">
    <vt:lpwstr/>
  </property>
  <property name="FSC#COOELAK@1.1001:Owner" pid="72" fmtid="{D5CDD505-2E9C-101B-9397-08002B2CF9AE}">
    <vt:lpwstr>Dr. Andrea Höflechner-Pöltl</vt:lpwstr>
  </property>
  <property name="FSC#COOELAK@1.1001:OwnerExtension" pid="73" fmtid="{D5CDD505-2E9C-101B-9397-08002B2CF9AE}">
    <vt:lpwstr>644351</vt:lpwstr>
  </property>
  <property name="FSC#COOELAK@1.1001:OwnerFaxExtension" pid="74" fmtid="{D5CDD505-2E9C-101B-9397-08002B2CF9AE}">
    <vt:lpwstr>+43 (1) 71344041692</vt:lpwstr>
  </property>
  <property name="FSC#COOELAK@1.1001:DispatchedBy" pid="75" fmtid="{D5CDD505-2E9C-101B-9397-08002B2CF9AE}">
    <vt:lpwstr/>
  </property>
  <property name="FSC#COOELAK@1.1001:DispatchedAt" pid="76" fmtid="{D5CDD505-2E9C-101B-9397-08002B2CF9AE}">
    <vt:lpwstr/>
  </property>
  <property name="FSC#COOELAK@1.1001:ApprovedBy" pid="77" fmtid="{D5CDD505-2E9C-101B-9397-08002B2CF9AE}">
    <vt:lpwstr/>
  </property>
  <property name="FSC#COOELAK@1.1001:ApprovedAt" pid="78" fmtid="{D5CDD505-2E9C-101B-9397-08002B2CF9AE}">
    <vt:lpwstr/>
  </property>
  <property name="FSC#COOELAK@1.1001:Department" pid="79" fmtid="{D5CDD505-2E9C-101B-9397-08002B2CF9AE}">
    <vt:lpwstr>BMGF - II/B/10 (Tiergesundheit, Tierseuchenbekämpfung, Grenzkontrolldienst und Handel mit lebenden Tieren)</vt:lpwstr>
  </property>
  <property name="FSC#COOELAK@1.1001:CreatedAt" pid="80" fmtid="{D5CDD505-2E9C-101B-9397-08002B2CF9AE}">
    <vt:lpwstr>12.07.2017</vt:lpwstr>
  </property>
  <property name="FSC#COOELAK@1.1001:OU" pid="81" fmtid="{D5CDD505-2E9C-101B-9397-08002B2CF9AE}">
    <vt:lpwstr>BMGF - II/B/10 (Tiergesundheit, Tierseuchenbekämpfung, Grenzkontrolldienst und Handel mit lebenden Tieren)</vt:lpwstr>
  </property>
  <property name="FSC#COOELAK@1.1001:Priority" pid="82" fmtid="{D5CDD505-2E9C-101B-9397-08002B2CF9AE}">
    <vt:lpwstr> ()</vt:lpwstr>
  </property>
  <property name="FSC#COOELAK@1.1001:ObjBarCode" pid="83" fmtid="{D5CDD505-2E9C-101B-9397-08002B2CF9AE}">
    <vt:lpwstr>*COO.3000.107.13.6599432*</vt:lpwstr>
  </property>
  <property name="FSC#COOELAK@1.1001:RefBarCode" pid="84" fmtid="{D5CDD505-2E9C-101B-9397-08002B2CF9AE}">
    <vt:lpwstr/>
  </property>
  <property name="FSC#COOELAK@1.1001:FileRefBarCode" pid="85" fmtid="{D5CDD505-2E9C-101B-9397-08002B2CF9AE}">
    <vt:lpwstr>**</vt:lpwstr>
  </property>
  <property name="FSC#COOELAK@1.1001:ExternalRef" pid="86" fmtid="{D5CDD505-2E9C-101B-9397-08002B2CF9AE}">
    <vt:lpwstr/>
  </property>
  <property name="FSC#COOELAK@1.1001:IncomingNumber" pid="87" fmtid="{D5CDD505-2E9C-101B-9397-08002B2CF9AE}">
    <vt:lpwstr/>
  </property>
  <property name="FSC#COOELAK@1.1001:IncomingSubject" pid="88" fmtid="{D5CDD505-2E9C-101B-9397-08002B2CF9AE}">
    <vt:lpwstr/>
  </property>
  <property name="FSC#COOELAK@1.1001:ProcessResponsible" pid="89" fmtid="{D5CDD505-2E9C-101B-9397-08002B2CF9AE}">
    <vt:lpwstr/>
  </property>
  <property name="FSC#COOELAK@1.1001:ProcessResponsiblePhone" pid="90" fmtid="{D5CDD505-2E9C-101B-9397-08002B2CF9AE}">
    <vt:lpwstr/>
  </property>
  <property name="FSC#COOELAK@1.1001:ProcessResponsibleMail" pid="91" fmtid="{D5CDD505-2E9C-101B-9397-08002B2CF9AE}">
    <vt:lpwstr/>
  </property>
  <property name="FSC#COOELAK@1.1001:ProcessResponsibleFax" pid="92" fmtid="{D5CDD505-2E9C-101B-9397-08002B2CF9AE}">
    <vt:lpwstr/>
  </property>
  <property name="FSC#COOELAK@1.1001:ApproverFirstName" pid="93" fmtid="{D5CDD505-2E9C-101B-9397-08002B2CF9AE}">
    <vt:lpwstr/>
  </property>
  <property name="FSC#COOELAK@1.1001:ApproverSurName" pid="94" fmtid="{D5CDD505-2E9C-101B-9397-08002B2CF9AE}">
    <vt:lpwstr/>
  </property>
  <property name="FSC#COOELAK@1.1001:ApproverTitle" pid="95" fmtid="{D5CDD505-2E9C-101B-9397-08002B2CF9AE}">
    <vt:lpwstr/>
  </property>
  <property name="FSC#COOELAK@1.1001:ExternalDate" pid="96" fmtid="{D5CDD505-2E9C-101B-9397-08002B2CF9AE}">
    <vt:lpwstr/>
  </property>
  <property name="FSC#COOELAK@1.1001:SettlementApprovedAt" pid="97" fmtid="{D5CDD505-2E9C-101B-9397-08002B2CF9AE}">
    <vt:lpwstr/>
  </property>
  <property name="FSC#COOELAK@1.1001:BaseNumber" pid="98" fmtid="{D5CDD505-2E9C-101B-9397-08002B2CF9AE}">
    <vt:lpwstr/>
  </property>
  <property name="FSC#COOELAK@1.1001:CurrentUserRolePos" pid="99" fmtid="{D5CDD505-2E9C-101B-9397-08002B2CF9AE}">
    <vt:lpwstr>Sachbearbeiter/in</vt:lpwstr>
  </property>
  <property name="FSC#COOELAK@1.1001:CurrentUserEmail" pid="100" fmtid="{D5CDD505-2E9C-101B-9397-08002B2CF9AE}">
    <vt:lpwstr>andrea.hoeflechner@bmgf.gv.at</vt:lpwstr>
  </property>
  <property name="FSC#ELAKGOV@1.1001:PersonalSubjGender" pid="101" fmtid="{D5CDD505-2E9C-101B-9397-08002B2CF9AE}">
    <vt:lpwstr/>
  </property>
  <property name="FSC#ELAKGOV@1.1001:PersonalSubjFirstName" pid="102" fmtid="{D5CDD505-2E9C-101B-9397-08002B2CF9AE}">
    <vt:lpwstr/>
  </property>
  <property name="FSC#ELAKGOV@1.1001:PersonalSubjSurName" pid="103" fmtid="{D5CDD505-2E9C-101B-9397-08002B2CF9AE}">
    <vt:lpwstr/>
  </property>
  <property name="FSC#ELAKGOV@1.1001:PersonalSubjSalutation" pid="104" fmtid="{D5CDD505-2E9C-101B-9397-08002B2CF9AE}">
    <vt:lpwstr/>
  </property>
  <property name="FSC#ELAKGOV@1.1001:PersonalSubjAddress" pid="105" fmtid="{D5CDD505-2E9C-101B-9397-08002B2CF9AE}">
    <vt:lpwstr/>
  </property>
  <property name="FSC#ATSTATECFG@1.1001:Office" pid="106" fmtid="{D5CDD505-2E9C-101B-9397-08002B2CF9AE}">
    <vt:lpwstr/>
  </property>
  <property name="FSC#ATSTATECFG@1.1001:Agent" pid="107" fmtid="{D5CDD505-2E9C-101B-9397-08002B2CF9AE}">
    <vt:lpwstr/>
  </property>
  <property name="FSC#ATSTATECFG@1.1001:AgentPhone" pid="108" fmtid="{D5CDD505-2E9C-101B-9397-08002B2CF9AE}">
    <vt:lpwstr/>
  </property>
  <property name="FSC#ATSTATECFG@1.1001:DepartmentFax" pid="109" fmtid="{D5CDD505-2E9C-101B-9397-08002B2CF9AE}">
    <vt:lpwstr/>
  </property>
  <property name="FSC#ATSTATECFG@1.1001:DepartmentEmail" pid="110" fmtid="{D5CDD505-2E9C-101B-9397-08002B2CF9AE}">
    <vt:lpwstr/>
  </property>
  <property name="FSC#ATSTATECFG@1.1001:SubfileDate" pid="111" fmtid="{D5CDD505-2E9C-101B-9397-08002B2CF9AE}">
    <vt:lpwstr/>
  </property>
  <property name="FSC#ATSTATECFG@1.1001:SubfileSubject" pid="112" fmtid="{D5CDD505-2E9C-101B-9397-08002B2CF9AE}">
    <vt:lpwstr/>
  </property>
  <property name="FSC#ATSTATECFG@1.1001:DepartmentZipCode" pid="113" fmtid="{D5CDD505-2E9C-101B-9397-08002B2CF9AE}">
    <vt:lpwstr/>
  </property>
  <property name="FSC#ATSTATECFG@1.1001:DepartmentCountry" pid="114" fmtid="{D5CDD505-2E9C-101B-9397-08002B2CF9AE}">
    <vt:lpwstr/>
  </property>
  <property name="FSC#ATSTATECFG@1.1001:DepartmentCity" pid="115" fmtid="{D5CDD505-2E9C-101B-9397-08002B2CF9AE}">
    <vt:lpwstr/>
  </property>
  <property name="FSC#ATSTATECFG@1.1001:DepartmentStreet" pid="116" fmtid="{D5CDD505-2E9C-101B-9397-08002B2CF9AE}">
    <vt:lpwstr/>
  </property>
  <property name="FSC#ATSTATECFG@1.1001:DepartmentDVR" pid="117" fmtid="{D5CDD505-2E9C-101B-9397-08002B2CF9AE}">
    <vt:lpwstr/>
  </property>
  <property name="FSC#ATSTATECFG@1.1001:DepartmentUID" pid="118" fmtid="{D5CDD505-2E9C-101B-9397-08002B2CF9AE}">
    <vt:lpwstr/>
  </property>
  <property name="FSC#ATSTATECFG@1.1001:SubfileReference" pid="119" fmtid="{D5CDD505-2E9C-101B-9397-08002B2CF9AE}">
    <vt:lpwstr/>
  </property>
  <property name="FSC#ATSTATECFG@1.1001:Clause" pid="120" fmtid="{D5CDD505-2E9C-101B-9397-08002B2CF9AE}">
    <vt:lpwstr/>
  </property>
  <property name="FSC#ATSTATECFG@1.1001:ApprovedSignature" pid="121" fmtid="{D5CDD505-2E9C-101B-9397-08002B2CF9AE}">
    <vt:lpwstr/>
  </property>
  <property name="FSC#ATSTATECFG@1.1001:BankAccount" pid="122" fmtid="{D5CDD505-2E9C-101B-9397-08002B2CF9AE}">
    <vt:lpwstr/>
  </property>
  <property name="FSC#ATSTATECFG@1.1001:BankAccountOwner" pid="123" fmtid="{D5CDD505-2E9C-101B-9397-08002B2CF9AE}">
    <vt:lpwstr/>
  </property>
  <property name="FSC#ATSTATECFG@1.1001:BankInstitute" pid="124" fmtid="{D5CDD505-2E9C-101B-9397-08002B2CF9AE}">
    <vt:lpwstr/>
  </property>
  <property name="FSC#ATSTATECFG@1.1001:BankAccountID" pid="125" fmtid="{D5CDD505-2E9C-101B-9397-08002B2CF9AE}">
    <vt:lpwstr/>
  </property>
  <property name="FSC#ATSTATECFG@1.1001:BankAccountIBAN" pid="126" fmtid="{D5CDD505-2E9C-101B-9397-08002B2CF9AE}">
    <vt:lpwstr/>
  </property>
  <property name="FSC#ATSTATECFG@1.1001:BankAccountBIC" pid="127" fmtid="{D5CDD505-2E9C-101B-9397-08002B2CF9AE}">
    <vt:lpwstr/>
  </property>
  <property name="FSC#ATSTATECFG@1.1001:BankName" pid="128" fmtid="{D5CDD505-2E9C-101B-9397-08002B2CF9AE}">
    <vt:lpwstr/>
  </property>
  <property name="FSC#ATPRECONFIG@1.1001:ChargePreview" pid="129" fmtid="{D5CDD505-2E9C-101B-9397-08002B2CF9AE}">
    <vt:lpwstr/>
  </property>
  <property name="FSC#ATSTATECFG@1.1001:ExternalFile" pid="130" fmtid="{D5CDD505-2E9C-101B-9397-08002B2CF9AE}">
    <vt:lpwstr/>
  </property>
  <property name="FSC#COOSYSTEM@1.1:Container" pid="131" fmtid="{D5CDD505-2E9C-101B-9397-08002B2CF9AE}">
    <vt:lpwstr>COO.3000.107.13.6599432</vt:lpwstr>
  </property>
  <property name="FSC#FSCFOLIO@1.1001:docpropproject" pid="132" fmtid="{D5CDD505-2E9C-101B-9397-08002B2CF9AE}">
    <vt:lpwstr/>
  </property>
</Properties>
</file>