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3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1" r:id="rId3"/>
    <p:sldId id="264" r:id="rId4"/>
    <p:sldId id="277" r:id="rId5"/>
    <p:sldId id="267" r:id="rId6"/>
    <p:sldId id="276" r:id="rId7"/>
    <p:sldId id="268" r:id="rId8"/>
    <p:sldId id="271" r:id="rId9"/>
    <p:sldId id="272" r:id="rId10"/>
    <p:sldId id="273" r:id="rId11"/>
    <p:sldId id="269" r:id="rId12"/>
    <p:sldId id="274" r:id="rId13"/>
    <p:sldId id="278" r:id="rId14"/>
    <p:sldId id="275" r:id="rId15"/>
    <p:sldId id="266" r:id="rId16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8">
          <p15:clr>
            <a:srgbClr val="A4A3A4"/>
          </p15:clr>
        </p15:guide>
        <p15:guide id="2" orient="horz" pos="3869">
          <p15:clr>
            <a:srgbClr val="A4A3A4"/>
          </p15:clr>
        </p15:guide>
        <p15:guide id="3" pos="345">
          <p15:clr>
            <a:srgbClr val="A4A3A4"/>
          </p15:clr>
        </p15:guide>
        <p15:guide id="4" pos="536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FF3"/>
    <a:srgbClr val="E632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D7B26C5-4107-4FEC-AEDC-1716B250A1EF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21" autoAdjust="0"/>
    <p:restoredTop sz="94818" autoAdjust="0"/>
  </p:normalViewPr>
  <p:slideViewPr>
    <p:cSldViewPr snapToGrid="0" snapToObjects="1">
      <p:cViewPr varScale="1">
        <p:scale>
          <a:sx n="131" d="100"/>
          <a:sy n="131" d="100"/>
        </p:scale>
        <p:origin x="1506" y="126"/>
      </p:cViewPr>
      <p:guideLst>
        <p:guide orient="horz" pos="698"/>
        <p:guide orient="horz" pos="3869"/>
        <p:guide pos="345"/>
        <p:guide pos="5366"/>
      </p:guideLst>
    </p:cSldViewPr>
  </p:slideViewPr>
  <p:outlineViewPr>
    <p:cViewPr>
      <p:scale>
        <a:sx n="33" d="100"/>
        <a:sy n="33" d="100"/>
      </p:scale>
      <p:origin x="36" y="48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3840" y="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2016" y="9430306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/>
            </a:lvl1pPr>
          </a:lstStyle>
          <a:p>
            <a:fld id="{A4F87B00-D7D7-4E73-88E5-5DF5797B2681}" type="datetimeFigureOut">
              <a:rPr lang="de-AT" smtClean="0"/>
              <a:t>22.11.2024</a:t>
            </a:fld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3"/>
          </p:nvPr>
        </p:nvSpPr>
        <p:spPr>
          <a:xfrm>
            <a:off x="2945659" y="9428583"/>
            <a:ext cx="904784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algn="ctr"/>
            <a:fld id="{1BCACBB0-6C6B-4B3E-B6E6-54B62284C21B}" type="slidenum">
              <a:rPr lang="de-AT" smtClean="0"/>
              <a:pPr algn="ctr"/>
              <a:t>‹Nr.›</a:t>
            </a:fld>
            <a:endParaRPr lang="de-AT" dirty="0"/>
          </a:p>
        </p:txBody>
      </p:sp>
      <p:pic>
        <p:nvPicPr>
          <p:cNvPr id="7" name="Grafik 6" descr="Bundesministerium für Soziales, Gesundheit, Pflege und Konsumentenschutz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00" y="432000"/>
            <a:ext cx="1481076" cy="460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3347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2016" y="9428582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/>
            </a:lvl1pPr>
          </a:lstStyle>
          <a:p>
            <a:fld id="{64F923B6-97FF-4AF0-A17D-1758840DBBE2}" type="datetimeFigureOut">
              <a:rPr lang="de-AT" smtClean="0"/>
              <a:t>22.11.2024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11188" y="674688"/>
            <a:ext cx="5575300" cy="4181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854894" y="4963319"/>
            <a:ext cx="5090351" cy="42188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2945659" y="9428582"/>
            <a:ext cx="904784" cy="4980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/>
            </a:lvl1pPr>
          </a:lstStyle>
          <a:p>
            <a:fld id="{F0A5DA3B-92D6-4D4B-9895-D15CB563B5E4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36113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spcBef>
        <a:spcPts val="200"/>
      </a:spcBef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96000" indent="-171450" algn="l" defTabSz="914400" rtl="0" eaLnBrk="1" latinLnBrk="0" hangingPunct="1">
      <a:spcBef>
        <a:spcPts val="200"/>
      </a:spcBef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792000" indent="-171450" algn="l" defTabSz="914400" rtl="0" eaLnBrk="1" latinLnBrk="0" hangingPunct="1">
      <a:spcBef>
        <a:spcPts val="200"/>
      </a:spcBef>
      <a:buFont typeface="Courier New" pitchFamily="49" charset="0"/>
      <a:buChar char="o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188000" indent="-171450" algn="l" defTabSz="914400" rtl="0" eaLnBrk="1" latinLnBrk="0" hangingPunct="1">
      <a:spcBef>
        <a:spcPts val="200"/>
      </a:spcBef>
      <a:buFont typeface="Wingdings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584000" indent="-171450" algn="l" defTabSz="914400" rtl="0" eaLnBrk="1" latinLnBrk="0" hangingPunct="1">
      <a:spcBef>
        <a:spcPts val="200"/>
      </a:spcBef>
      <a:buFont typeface="Symbol" pitchFamily="18" charset="2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folie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1" y="1148400"/>
            <a:ext cx="9144000" cy="570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1317600"/>
            <a:ext cx="7978525" cy="82945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539750" y="2077200"/>
            <a:ext cx="7978775" cy="40680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AT" smtClean="0"/>
              <a:t>Bekämpfung des Amerikanischen Riesenleberegels (Fascioloides magna)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704003" y="6387002"/>
            <a:ext cx="814522" cy="2667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77669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extfolie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8" hasCustomPrompt="1"/>
          </p:nvPr>
        </p:nvSpPr>
        <p:spPr>
          <a:xfrm>
            <a:off x="540002" y="1955076"/>
            <a:ext cx="881063" cy="117686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6600"/>
            </a:lvl1pPr>
          </a:lstStyle>
          <a:p>
            <a:pPr lvl="0"/>
            <a:r>
              <a:rPr lang="de-AT" dirty="0" smtClean="0"/>
              <a:t>01</a:t>
            </a:r>
            <a:endParaRPr lang="de-AT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1647826" y="2056965"/>
            <a:ext cx="2335452" cy="117475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900"/>
            </a:lvl1pPr>
          </a:lstStyle>
          <a:p>
            <a:pPr lvl="0"/>
            <a:endParaRPr lang="de-AT" dirty="0"/>
          </a:p>
        </p:txBody>
      </p:sp>
      <p:sp>
        <p:nvSpPr>
          <p:cNvPr id="14" name="Textplatzhalter 6"/>
          <p:cNvSpPr>
            <a:spLocks noGrp="1"/>
          </p:cNvSpPr>
          <p:nvPr>
            <p:ph type="body" sz="quarter" idx="19" hasCustomPrompt="1"/>
          </p:nvPr>
        </p:nvSpPr>
        <p:spPr>
          <a:xfrm>
            <a:off x="540002" y="3332300"/>
            <a:ext cx="881063" cy="117686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6600"/>
            </a:lvl1pPr>
          </a:lstStyle>
          <a:p>
            <a:pPr lvl="0"/>
            <a:r>
              <a:rPr lang="de-AT" dirty="0" smtClean="0"/>
              <a:t>02</a:t>
            </a:r>
            <a:endParaRPr lang="de-AT" dirty="0"/>
          </a:p>
        </p:txBody>
      </p:sp>
      <p:sp>
        <p:nvSpPr>
          <p:cNvPr id="21" name="Textplatzhalter 5"/>
          <p:cNvSpPr>
            <a:spLocks noGrp="1"/>
          </p:cNvSpPr>
          <p:nvPr>
            <p:ph type="body" sz="quarter" idx="14"/>
          </p:nvPr>
        </p:nvSpPr>
        <p:spPr>
          <a:xfrm>
            <a:off x="1647826" y="3440423"/>
            <a:ext cx="2335453" cy="117475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900"/>
            </a:lvl1pPr>
          </a:lstStyle>
          <a:p>
            <a:pPr lvl="0"/>
            <a:endParaRPr lang="de-AT" dirty="0"/>
          </a:p>
        </p:txBody>
      </p:sp>
      <p:sp>
        <p:nvSpPr>
          <p:cNvPr id="15" name="Textplatzhalter 6"/>
          <p:cNvSpPr>
            <a:spLocks noGrp="1"/>
          </p:cNvSpPr>
          <p:nvPr>
            <p:ph type="body" sz="quarter" idx="20" hasCustomPrompt="1"/>
          </p:nvPr>
        </p:nvSpPr>
        <p:spPr>
          <a:xfrm>
            <a:off x="540002" y="4721557"/>
            <a:ext cx="881063" cy="117686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6600"/>
            </a:lvl1pPr>
          </a:lstStyle>
          <a:p>
            <a:pPr lvl="0"/>
            <a:r>
              <a:rPr lang="de-AT" dirty="0" smtClean="0"/>
              <a:t>03</a:t>
            </a:r>
            <a:endParaRPr lang="de-AT" dirty="0"/>
          </a:p>
        </p:txBody>
      </p:sp>
      <p:sp>
        <p:nvSpPr>
          <p:cNvPr id="22" name="Textplatzhalter 5"/>
          <p:cNvSpPr>
            <a:spLocks noGrp="1"/>
          </p:cNvSpPr>
          <p:nvPr>
            <p:ph type="body" sz="quarter" idx="15"/>
          </p:nvPr>
        </p:nvSpPr>
        <p:spPr>
          <a:xfrm>
            <a:off x="1647826" y="4823882"/>
            <a:ext cx="2335453" cy="117475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900"/>
            </a:lvl1pPr>
          </a:lstStyle>
          <a:p>
            <a:pPr lvl="0"/>
            <a:endParaRPr lang="de-AT" dirty="0"/>
          </a:p>
        </p:txBody>
      </p:sp>
      <p:sp>
        <p:nvSpPr>
          <p:cNvPr id="24" name="Textplatzhalter 6"/>
          <p:cNvSpPr>
            <a:spLocks noGrp="1"/>
          </p:cNvSpPr>
          <p:nvPr>
            <p:ph type="body" sz="quarter" idx="24" hasCustomPrompt="1"/>
          </p:nvPr>
        </p:nvSpPr>
        <p:spPr>
          <a:xfrm>
            <a:off x="4560857" y="1955076"/>
            <a:ext cx="881063" cy="117686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6600"/>
            </a:lvl1pPr>
          </a:lstStyle>
          <a:p>
            <a:pPr lvl="0"/>
            <a:r>
              <a:rPr lang="de-AT" dirty="0" smtClean="0"/>
              <a:t>04</a:t>
            </a:r>
            <a:endParaRPr lang="de-AT" dirty="0"/>
          </a:p>
        </p:txBody>
      </p:sp>
      <p:sp>
        <p:nvSpPr>
          <p:cNvPr id="16" name="Textplatzhalter 5"/>
          <p:cNvSpPr>
            <a:spLocks noGrp="1"/>
          </p:cNvSpPr>
          <p:nvPr>
            <p:ph type="body" sz="quarter" idx="21"/>
          </p:nvPr>
        </p:nvSpPr>
        <p:spPr>
          <a:xfrm>
            <a:off x="5668681" y="2056965"/>
            <a:ext cx="2335452" cy="117475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900"/>
            </a:lvl1pPr>
          </a:lstStyle>
          <a:p>
            <a:pPr lvl="0"/>
            <a:endParaRPr lang="de-AT" dirty="0"/>
          </a:p>
        </p:txBody>
      </p:sp>
      <p:sp>
        <p:nvSpPr>
          <p:cNvPr id="25" name="Textplatzhalter 6"/>
          <p:cNvSpPr>
            <a:spLocks noGrp="1"/>
          </p:cNvSpPr>
          <p:nvPr>
            <p:ph type="body" sz="quarter" idx="25" hasCustomPrompt="1"/>
          </p:nvPr>
        </p:nvSpPr>
        <p:spPr>
          <a:xfrm>
            <a:off x="4560857" y="3332300"/>
            <a:ext cx="881063" cy="117686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6600"/>
            </a:lvl1pPr>
          </a:lstStyle>
          <a:p>
            <a:pPr lvl="0"/>
            <a:r>
              <a:rPr lang="de-AT" dirty="0" smtClean="0"/>
              <a:t>05</a:t>
            </a:r>
            <a:endParaRPr lang="de-AT" dirty="0"/>
          </a:p>
        </p:txBody>
      </p:sp>
      <p:sp>
        <p:nvSpPr>
          <p:cNvPr id="17" name="Textplatzhalter 5"/>
          <p:cNvSpPr>
            <a:spLocks noGrp="1"/>
          </p:cNvSpPr>
          <p:nvPr>
            <p:ph type="body" sz="quarter" idx="22"/>
          </p:nvPr>
        </p:nvSpPr>
        <p:spPr>
          <a:xfrm>
            <a:off x="5668681" y="3440423"/>
            <a:ext cx="2335453" cy="117475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900"/>
            </a:lvl1pPr>
          </a:lstStyle>
          <a:p>
            <a:pPr lvl="0"/>
            <a:endParaRPr lang="de-AT" dirty="0"/>
          </a:p>
        </p:txBody>
      </p:sp>
      <p:sp>
        <p:nvSpPr>
          <p:cNvPr id="26" name="Textplatzhalter 6"/>
          <p:cNvSpPr>
            <a:spLocks noGrp="1"/>
          </p:cNvSpPr>
          <p:nvPr>
            <p:ph type="body" sz="quarter" idx="26" hasCustomPrompt="1"/>
          </p:nvPr>
        </p:nvSpPr>
        <p:spPr>
          <a:xfrm>
            <a:off x="4560857" y="4721557"/>
            <a:ext cx="881063" cy="117686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6600"/>
            </a:lvl1pPr>
          </a:lstStyle>
          <a:p>
            <a:pPr lvl="0"/>
            <a:r>
              <a:rPr lang="de-AT" dirty="0" smtClean="0"/>
              <a:t>06</a:t>
            </a:r>
            <a:endParaRPr lang="de-AT" dirty="0"/>
          </a:p>
        </p:txBody>
      </p:sp>
      <p:sp>
        <p:nvSpPr>
          <p:cNvPr id="23" name="Textplatzhalter 5"/>
          <p:cNvSpPr>
            <a:spLocks noGrp="1"/>
          </p:cNvSpPr>
          <p:nvPr>
            <p:ph type="body" sz="quarter" idx="23"/>
          </p:nvPr>
        </p:nvSpPr>
        <p:spPr>
          <a:xfrm>
            <a:off x="5668681" y="4823882"/>
            <a:ext cx="2335453" cy="117475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900"/>
            </a:lvl1pPr>
          </a:lstStyle>
          <a:p>
            <a:pPr lvl="0"/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Bekämpfung des Amerikanischen Riesenleberegels (Fascioloides magna)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704003" y="6387003"/>
            <a:ext cx="814522" cy="266700"/>
          </a:xfrm>
        </p:spPr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11472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extfolie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 17"/>
          <p:cNvSpPr/>
          <p:nvPr userDrawn="1"/>
        </p:nvSpPr>
        <p:spPr>
          <a:xfrm>
            <a:off x="0" y="1148400"/>
            <a:ext cx="9144000" cy="5709600"/>
          </a:xfrm>
          <a:prstGeom prst="rect">
            <a:avLst/>
          </a:prstGeom>
          <a:solidFill>
            <a:schemeClr val="tx1"/>
          </a:solidFill>
          <a:ln>
            <a:solidFill>
              <a:srgbClr val="EBF0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AT" sz="1800">
              <a:solidFill>
                <a:schemeClr val="bg2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8" hasCustomPrompt="1"/>
          </p:nvPr>
        </p:nvSpPr>
        <p:spPr>
          <a:xfrm>
            <a:off x="540002" y="1955076"/>
            <a:ext cx="881063" cy="117686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6600">
                <a:solidFill>
                  <a:schemeClr val="bg2"/>
                </a:solidFill>
              </a:defRPr>
            </a:lvl1pPr>
          </a:lstStyle>
          <a:p>
            <a:pPr lvl="0"/>
            <a:r>
              <a:rPr lang="de-AT" dirty="0" smtClean="0"/>
              <a:t>01</a:t>
            </a:r>
            <a:endParaRPr lang="de-AT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1647826" y="2056965"/>
            <a:ext cx="2335452" cy="117475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900">
                <a:solidFill>
                  <a:schemeClr val="bg2"/>
                </a:solidFill>
              </a:defRPr>
            </a:lvl1pPr>
          </a:lstStyle>
          <a:p>
            <a:pPr lvl="0"/>
            <a:endParaRPr lang="de-AT" dirty="0"/>
          </a:p>
        </p:txBody>
      </p:sp>
      <p:sp>
        <p:nvSpPr>
          <p:cNvPr id="14" name="Textplatzhalter 6"/>
          <p:cNvSpPr>
            <a:spLocks noGrp="1"/>
          </p:cNvSpPr>
          <p:nvPr>
            <p:ph type="body" sz="quarter" idx="19" hasCustomPrompt="1"/>
          </p:nvPr>
        </p:nvSpPr>
        <p:spPr>
          <a:xfrm>
            <a:off x="540002" y="3332300"/>
            <a:ext cx="881063" cy="117686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6600">
                <a:solidFill>
                  <a:schemeClr val="bg2"/>
                </a:solidFill>
              </a:defRPr>
            </a:lvl1pPr>
          </a:lstStyle>
          <a:p>
            <a:pPr lvl="0"/>
            <a:r>
              <a:rPr lang="de-AT" dirty="0" smtClean="0"/>
              <a:t>02</a:t>
            </a:r>
            <a:endParaRPr lang="de-AT" dirty="0"/>
          </a:p>
        </p:txBody>
      </p:sp>
      <p:sp>
        <p:nvSpPr>
          <p:cNvPr id="21" name="Textplatzhalter 5"/>
          <p:cNvSpPr>
            <a:spLocks noGrp="1"/>
          </p:cNvSpPr>
          <p:nvPr>
            <p:ph type="body" sz="quarter" idx="14"/>
          </p:nvPr>
        </p:nvSpPr>
        <p:spPr>
          <a:xfrm>
            <a:off x="1647826" y="3440423"/>
            <a:ext cx="2335453" cy="117475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900">
                <a:solidFill>
                  <a:schemeClr val="bg2"/>
                </a:solidFill>
              </a:defRPr>
            </a:lvl1pPr>
          </a:lstStyle>
          <a:p>
            <a:pPr lvl="0"/>
            <a:endParaRPr lang="de-AT" dirty="0"/>
          </a:p>
        </p:txBody>
      </p:sp>
      <p:sp>
        <p:nvSpPr>
          <p:cNvPr id="15" name="Textplatzhalter 6"/>
          <p:cNvSpPr>
            <a:spLocks noGrp="1"/>
          </p:cNvSpPr>
          <p:nvPr>
            <p:ph type="body" sz="quarter" idx="20" hasCustomPrompt="1"/>
          </p:nvPr>
        </p:nvSpPr>
        <p:spPr>
          <a:xfrm>
            <a:off x="540002" y="4721557"/>
            <a:ext cx="881063" cy="117686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6600">
                <a:solidFill>
                  <a:schemeClr val="bg2"/>
                </a:solidFill>
              </a:defRPr>
            </a:lvl1pPr>
          </a:lstStyle>
          <a:p>
            <a:pPr lvl="0"/>
            <a:r>
              <a:rPr lang="de-AT" dirty="0" smtClean="0"/>
              <a:t>03</a:t>
            </a:r>
            <a:endParaRPr lang="de-AT" dirty="0"/>
          </a:p>
        </p:txBody>
      </p:sp>
      <p:sp>
        <p:nvSpPr>
          <p:cNvPr id="22" name="Textplatzhalter 5"/>
          <p:cNvSpPr>
            <a:spLocks noGrp="1"/>
          </p:cNvSpPr>
          <p:nvPr>
            <p:ph type="body" sz="quarter" idx="15"/>
          </p:nvPr>
        </p:nvSpPr>
        <p:spPr>
          <a:xfrm>
            <a:off x="1647826" y="4823882"/>
            <a:ext cx="2335453" cy="117475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900">
                <a:solidFill>
                  <a:schemeClr val="bg2"/>
                </a:solidFill>
              </a:defRPr>
            </a:lvl1pPr>
          </a:lstStyle>
          <a:p>
            <a:pPr lvl="0"/>
            <a:endParaRPr lang="de-AT" dirty="0"/>
          </a:p>
        </p:txBody>
      </p:sp>
      <p:sp>
        <p:nvSpPr>
          <p:cNvPr id="24" name="Textplatzhalter 6"/>
          <p:cNvSpPr>
            <a:spLocks noGrp="1"/>
          </p:cNvSpPr>
          <p:nvPr>
            <p:ph type="body" sz="quarter" idx="24" hasCustomPrompt="1"/>
          </p:nvPr>
        </p:nvSpPr>
        <p:spPr>
          <a:xfrm>
            <a:off x="4560857" y="1955076"/>
            <a:ext cx="881063" cy="117686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6600">
                <a:solidFill>
                  <a:schemeClr val="bg2"/>
                </a:solidFill>
              </a:defRPr>
            </a:lvl1pPr>
          </a:lstStyle>
          <a:p>
            <a:pPr lvl="0"/>
            <a:r>
              <a:rPr lang="de-AT" dirty="0" smtClean="0"/>
              <a:t>04</a:t>
            </a:r>
            <a:endParaRPr lang="de-AT" dirty="0"/>
          </a:p>
        </p:txBody>
      </p:sp>
      <p:sp>
        <p:nvSpPr>
          <p:cNvPr id="16" name="Textplatzhalter 5"/>
          <p:cNvSpPr>
            <a:spLocks noGrp="1"/>
          </p:cNvSpPr>
          <p:nvPr>
            <p:ph type="body" sz="quarter" idx="21"/>
          </p:nvPr>
        </p:nvSpPr>
        <p:spPr>
          <a:xfrm>
            <a:off x="5668681" y="2056965"/>
            <a:ext cx="2335452" cy="117475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900">
                <a:solidFill>
                  <a:schemeClr val="bg2"/>
                </a:solidFill>
              </a:defRPr>
            </a:lvl1pPr>
          </a:lstStyle>
          <a:p>
            <a:pPr lvl="0"/>
            <a:endParaRPr lang="de-AT" dirty="0"/>
          </a:p>
        </p:txBody>
      </p:sp>
      <p:sp>
        <p:nvSpPr>
          <p:cNvPr id="25" name="Textplatzhalter 6"/>
          <p:cNvSpPr>
            <a:spLocks noGrp="1"/>
          </p:cNvSpPr>
          <p:nvPr>
            <p:ph type="body" sz="quarter" idx="25" hasCustomPrompt="1"/>
          </p:nvPr>
        </p:nvSpPr>
        <p:spPr>
          <a:xfrm>
            <a:off x="4560857" y="3332300"/>
            <a:ext cx="881063" cy="117686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6600">
                <a:solidFill>
                  <a:schemeClr val="bg2"/>
                </a:solidFill>
              </a:defRPr>
            </a:lvl1pPr>
          </a:lstStyle>
          <a:p>
            <a:pPr lvl="0"/>
            <a:r>
              <a:rPr lang="de-AT" dirty="0" smtClean="0"/>
              <a:t>05</a:t>
            </a:r>
            <a:endParaRPr lang="de-AT" dirty="0"/>
          </a:p>
        </p:txBody>
      </p:sp>
      <p:sp>
        <p:nvSpPr>
          <p:cNvPr id="17" name="Textplatzhalter 5"/>
          <p:cNvSpPr>
            <a:spLocks noGrp="1"/>
          </p:cNvSpPr>
          <p:nvPr>
            <p:ph type="body" sz="quarter" idx="22"/>
          </p:nvPr>
        </p:nvSpPr>
        <p:spPr>
          <a:xfrm>
            <a:off x="5668681" y="3440423"/>
            <a:ext cx="2335453" cy="117475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900">
                <a:solidFill>
                  <a:schemeClr val="bg2"/>
                </a:solidFill>
              </a:defRPr>
            </a:lvl1pPr>
          </a:lstStyle>
          <a:p>
            <a:pPr lvl="0"/>
            <a:endParaRPr lang="de-AT" dirty="0"/>
          </a:p>
        </p:txBody>
      </p:sp>
      <p:sp>
        <p:nvSpPr>
          <p:cNvPr id="26" name="Textplatzhalter 6"/>
          <p:cNvSpPr>
            <a:spLocks noGrp="1"/>
          </p:cNvSpPr>
          <p:nvPr>
            <p:ph type="body" sz="quarter" idx="26" hasCustomPrompt="1"/>
          </p:nvPr>
        </p:nvSpPr>
        <p:spPr>
          <a:xfrm>
            <a:off x="4560857" y="4721557"/>
            <a:ext cx="881063" cy="117686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6600">
                <a:solidFill>
                  <a:schemeClr val="bg2"/>
                </a:solidFill>
              </a:defRPr>
            </a:lvl1pPr>
          </a:lstStyle>
          <a:p>
            <a:pPr lvl="0"/>
            <a:r>
              <a:rPr lang="de-AT" dirty="0" smtClean="0"/>
              <a:t>06</a:t>
            </a:r>
            <a:endParaRPr lang="de-AT" dirty="0"/>
          </a:p>
        </p:txBody>
      </p:sp>
      <p:sp>
        <p:nvSpPr>
          <p:cNvPr id="23" name="Textplatzhalter 5"/>
          <p:cNvSpPr>
            <a:spLocks noGrp="1"/>
          </p:cNvSpPr>
          <p:nvPr>
            <p:ph type="body" sz="quarter" idx="23"/>
          </p:nvPr>
        </p:nvSpPr>
        <p:spPr>
          <a:xfrm>
            <a:off x="5668681" y="4823882"/>
            <a:ext cx="2335453" cy="117475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900">
                <a:solidFill>
                  <a:schemeClr val="bg2"/>
                </a:solidFill>
              </a:defRPr>
            </a:lvl1pPr>
          </a:lstStyle>
          <a:p>
            <a:pPr lvl="0"/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AT" smtClean="0"/>
              <a:t>Bekämpfung des Amerikanischen Riesenleberegels (Fascioloides magna)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704003" y="6387003"/>
            <a:ext cx="814522" cy="2667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75334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 mit 2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539750" y="2077200"/>
            <a:ext cx="7978775" cy="4068000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Bekämpfung des Amerikanischen Riesenleberegels (Fascioloides magna)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65136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1317600"/>
            <a:ext cx="7978525" cy="82945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539750" y="2077200"/>
            <a:ext cx="7978775" cy="4068000"/>
          </a:xfr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Bekämpfung des Amerikanischen Riesenleberegels (Fascioloides magna)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60732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+ Text nebeneina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5" name="Bildplatzhalter 6"/>
          <p:cNvSpPr>
            <a:spLocks noGrp="1"/>
          </p:cNvSpPr>
          <p:nvPr>
            <p:ph type="pic" sz="quarter" idx="13"/>
          </p:nvPr>
        </p:nvSpPr>
        <p:spPr>
          <a:xfrm>
            <a:off x="539750" y="2077200"/>
            <a:ext cx="3813175" cy="4068000"/>
          </a:xfrm>
        </p:spPr>
        <p:txBody>
          <a:bodyPr/>
          <a:lstStyle/>
          <a:p>
            <a:r>
              <a:rPr lang="de-DE" dirty="0" smtClean="0"/>
              <a:t>Bild durch Klicken auf Symbol hinzufügen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/>
          </p:nvPr>
        </p:nvSpPr>
        <p:spPr>
          <a:xfrm>
            <a:off x="4706125" y="2077200"/>
            <a:ext cx="3812400" cy="4068000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Bekämpfung des Amerikanischen Riesenleberegels (Fascioloides magna)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94268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e beliebig - nebeneina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5"/>
          </p:nvPr>
        </p:nvSpPr>
        <p:spPr>
          <a:xfrm>
            <a:off x="540000" y="2077200"/>
            <a:ext cx="3838575" cy="4068000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6"/>
          </p:nvPr>
        </p:nvSpPr>
        <p:spPr>
          <a:xfrm>
            <a:off x="4679950" y="2077200"/>
            <a:ext cx="3838575" cy="4068000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Bekämpfung des Amerikanischen Riesenleberegels (Fascioloides magna)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66192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-beliebig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9" name="Inhaltsplatzhalter 8"/>
          <p:cNvSpPr>
            <a:spLocks noGrp="1"/>
          </p:cNvSpPr>
          <p:nvPr>
            <p:ph sz="quarter" idx="13"/>
          </p:nvPr>
        </p:nvSpPr>
        <p:spPr>
          <a:xfrm>
            <a:off x="539750" y="2077200"/>
            <a:ext cx="7978775" cy="4068000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Bekämpfung des Amerikanischen Riesenleberegels (Fascioloides magna)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50449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39999" y="1267200"/>
            <a:ext cx="5389200" cy="1117613"/>
          </a:xfrm>
        </p:spPr>
        <p:txBody>
          <a:bodyPr/>
          <a:lstStyle>
            <a:lvl1pPr>
              <a:lnSpc>
                <a:spcPts val="4000"/>
              </a:lnSpc>
              <a:defRPr sz="3000" b="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Titelmasterformat durch Klicken </a:t>
            </a:r>
            <a:br>
              <a:rPr lang="de-DE" dirty="0" smtClean="0"/>
            </a:br>
            <a:r>
              <a:rPr lang="de-DE" dirty="0" smtClean="0"/>
              <a:t>bearbeiten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0"/>
          </p:nvPr>
        </p:nvSpPr>
        <p:spPr>
          <a:xfrm>
            <a:off x="539750" y="4857750"/>
            <a:ext cx="3423600" cy="1284288"/>
          </a:xfrm>
        </p:spPr>
        <p:txBody>
          <a:bodyPr anchor="b" anchorCtr="0"/>
          <a:lstStyle>
            <a:lvl1pPr marL="0" indent="0">
              <a:lnSpc>
                <a:spcPts val="1800"/>
              </a:lnSpc>
              <a:spcAft>
                <a:spcPts val="0"/>
              </a:spcAft>
              <a:buNone/>
              <a:defRPr sz="1400"/>
            </a:lvl1pPr>
          </a:lstStyle>
          <a:p>
            <a:pPr lvl="0"/>
            <a:r>
              <a:rPr lang="de-DE" dirty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2743690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539750" y="1778400"/>
            <a:ext cx="7978775" cy="4363638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Bekämpfung des Amerikanischen Riesenleberegels (Fascioloides magna)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704003" y="6387002"/>
            <a:ext cx="814522" cy="266700"/>
          </a:xfrm>
        </p:spPr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53168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1" y="1147965"/>
            <a:ext cx="9144000" cy="57100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39999" y="1270800"/>
            <a:ext cx="7978526" cy="1054449"/>
          </a:xfrm>
        </p:spPr>
        <p:txBody>
          <a:bodyPr anchor="b" anchorCtr="0"/>
          <a:lstStyle>
            <a:lvl1pPr>
              <a:lnSpc>
                <a:spcPts val="4000"/>
              </a:lnSpc>
              <a:defRPr sz="36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DE" dirty="0" smtClean="0"/>
              <a:t>Titelmasterformat </a:t>
            </a:r>
            <a:br>
              <a:rPr lang="de-DE" dirty="0" smtClean="0"/>
            </a:br>
            <a:r>
              <a:rPr lang="de-DE" dirty="0" smtClean="0"/>
              <a:t>durch Klicken bearbeiten</a:t>
            </a:r>
            <a:endParaRPr lang="de-AT" dirty="0"/>
          </a:p>
        </p:txBody>
      </p:sp>
      <p:sp>
        <p:nvSpPr>
          <p:cNvPr id="3" name="Untertitel 1"/>
          <p:cNvSpPr>
            <a:spLocks noGrp="1"/>
          </p:cNvSpPr>
          <p:nvPr>
            <p:ph type="subTitle" idx="1"/>
          </p:nvPr>
        </p:nvSpPr>
        <p:spPr>
          <a:xfrm>
            <a:off x="539999" y="2415600"/>
            <a:ext cx="7978526" cy="1853851"/>
          </a:xfrm>
        </p:spPr>
        <p:txBody>
          <a:bodyPr/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3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539750" y="5588000"/>
            <a:ext cx="3422650" cy="554038"/>
          </a:xfrm>
        </p:spPr>
        <p:txBody>
          <a:bodyPr anchor="b" anchorCtr="0"/>
          <a:lstStyle>
            <a:lvl1pPr marL="0" indent="0">
              <a:lnSpc>
                <a:spcPts val="1800"/>
              </a:lnSpc>
              <a:spcAft>
                <a:spcPts val="0"/>
              </a:spcAft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4" name="Textfeld 13"/>
          <p:cNvSpPr txBox="1"/>
          <p:nvPr userDrawn="1"/>
        </p:nvSpPr>
        <p:spPr>
          <a:xfrm>
            <a:off x="6651752" y="230400"/>
            <a:ext cx="220027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AT" sz="1200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sozialministerium.at</a:t>
            </a:r>
            <a:endParaRPr lang="de-AT" sz="12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Grafik 9" descr="Bundesministerium für Soziales, Gesundheit, Pflege und Konsumentenschutz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00" y="208800"/>
            <a:ext cx="3030855" cy="942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7482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39999" y="1270800"/>
            <a:ext cx="7978526" cy="1054449"/>
          </a:xfrm>
        </p:spPr>
        <p:txBody>
          <a:bodyPr anchor="b" anchorCtr="0"/>
          <a:lstStyle>
            <a:lvl1pPr>
              <a:lnSpc>
                <a:spcPts val="4000"/>
              </a:lnSpc>
              <a:defRPr sz="36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DE" dirty="0" smtClean="0"/>
              <a:t>Titelmasterformat </a:t>
            </a:r>
            <a:br>
              <a:rPr lang="de-DE" dirty="0" smtClean="0"/>
            </a:br>
            <a:r>
              <a:rPr lang="de-DE" dirty="0" smtClean="0"/>
              <a:t>durch Klicken bearbeiten</a:t>
            </a:r>
            <a:endParaRPr lang="de-AT" dirty="0"/>
          </a:p>
        </p:txBody>
      </p:sp>
      <p:sp>
        <p:nvSpPr>
          <p:cNvPr id="3" name="Untertitel 1"/>
          <p:cNvSpPr>
            <a:spLocks noGrp="1"/>
          </p:cNvSpPr>
          <p:nvPr>
            <p:ph type="subTitle" idx="1"/>
          </p:nvPr>
        </p:nvSpPr>
        <p:spPr>
          <a:xfrm>
            <a:off x="539999" y="2415600"/>
            <a:ext cx="7978526" cy="1853851"/>
          </a:xfrm>
        </p:spPr>
        <p:txBody>
          <a:bodyPr/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3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539750" y="5588000"/>
            <a:ext cx="3422650" cy="554038"/>
          </a:xfrm>
        </p:spPr>
        <p:txBody>
          <a:bodyPr anchor="b" anchorCtr="0"/>
          <a:lstStyle>
            <a:lvl1pPr marL="0" indent="0">
              <a:lnSpc>
                <a:spcPts val="1800"/>
              </a:lnSpc>
              <a:spcAft>
                <a:spcPts val="0"/>
              </a:spcAft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4" name="Textfeld 13"/>
          <p:cNvSpPr txBox="1"/>
          <p:nvPr userDrawn="1"/>
        </p:nvSpPr>
        <p:spPr>
          <a:xfrm>
            <a:off x="6651752" y="230400"/>
            <a:ext cx="220027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AT" sz="1200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sozialministerium.at</a:t>
            </a:r>
            <a:endParaRPr lang="de-AT" sz="12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Grafik 6" descr="Bundesministerium für Soziales, Gesundheit, Pflege und Konsumentenschutz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00" y="208800"/>
            <a:ext cx="3030855" cy="942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1624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40001" y="1317600"/>
            <a:ext cx="7978525" cy="82945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Titelmasterformat durch Klicken bearbeiten (in weiß)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1" y="1148400"/>
            <a:ext cx="9143999" cy="5709600"/>
          </a:xfrm>
        </p:spPr>
        <p:txBody>
          <a:bodyPr/>
          <a:lstStyle/>
          <a:p>
            <a:r>
              <a:rPr lang="de-DE" dirty="0" smtClean="0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4985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extfolie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el 1"/>
          <p:cNvSpPr>
            <a:spLocks noGrp="1"/>
          </p:cNvSpPr>
          <p:nvPr>
            <p:ph type="title"/>
          </p:nvPr>
        </p:nvSpPr>
        <p:spPr>
          <a:xfrm>
            <a:off x="540002" y="1317600"/>
            <a:ext cx="7978525" cy="55112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Rechteck 2"/>
          <p:cNvSpPr/>
          <p:nvPr userDrawn="1"/>
        </p:nvSpPr>
        <p:spPr>
          <a:xfrm>
            <a:off x="539999" y="2077200"/>
            <a:ext cx="2289177" cy="542400"/>
          </a:xfrm>
          <a:prstGeom prst="rect">
            <a:avLst/>
          </a:prstGeom>
          <a:solidFill>
            <a:srgbClr val="E632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AT" sz="1800"/>
          </a:p>
        </p:txBody>
      </p:sp>
      <p:sp>
        <p:nvSpPr>
          <p:cNvPr id="15" name="Textplatzhalter 5"/>
          <p:cNvSpPr>
            <a:spLocks noGrp="1"/>
          </p:cNvSpPr>
          <p:nvPr>
            <p:ph type="body" sz="quarter" idx="23"/>
          </p:nvPr>
        </p:nvSpPr>
        <p:spPr>
          <a:xfrm>
            <a:off x="554978" y="2077200"/>
            <a:ext cx="2289177" cy="608759"/>
          </a:xfrm>
        </p:spPr>
        <p:txBody>
          <a:bodyPr/>
          <a:lstStyle>
            <a:lvl1pPr marL="0" indent="0" algn="ctr">
              <a:buNone/>
              <a:defRPr sz="1100">
                <a:solidFill>
                  <a:schemeClr val="bg2"/>
                </a:solidFill>
              </a:defRPr>
            </a:lvl1pPr>
          </a:lstStyle>
          <a:p>
            <a:pPr lvl="0"/>
            <a:endParaRPr lang="de-AT" dirty="0"/>
          </a:p>
        </p:txBody>
      </p:sp>
      <p:sp>
        <p:nvSpPr>
          <p:cNvPr id="6" name="Rechteck 5"/>
          <p:cNvSpPr/>
          <p:nvPr userDrawn="1"/>
        </p:nvSpPr>
        <p:spPr>
          <a:xfrm>
            <a:off x="540001" y="2619601"/>
            <a:ext cx="2289174" cy="3439372"/>
          </a:xfrm>
          <a:prstGeom prst="rect">
            <a:avLst/>
          </a:prstGeom>
          <a:solidFill>
            <a:srgbClr val="EBF0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AT" sz="1800"/>
          </a:p>
        </p:txBody>
      </p:sp>
      <p:sp>
        <p:nvSpPr>
          <p:cNvPr id="12" name="Textplatzhalter 5"/>
          <p:cNvSpPr>
            <a:spLocks noGrp="1"/>
          </p:cNvSpPr>
          <p:nvPr>
            <p:ph type="body" sz="quarter" idx="22"/>
          </p:nvPr>
        </p:nvSpPr>
        <p:spPr>
          <a:xfrm>
            <a:off x="540001" y="2761200"/>
            <a:ext cx="2289175" cy="3297773"/>
          </a:xfrm>
        </p:spPr>
        <p:txBody>
          <a:bodyPr lIns="108000" rIns="108000"/>
          <a:lstStyle>
            <a:lvl1pPr marL="0" indent="0">
              <a:buNone/>
              <a:defRPr sz="1100"/>
            </a:lvl1pPr>
          </a:lstStyle>
          <a:p>
            <a:pPr lvl="0"/>
            <a:endParaRPr lang="de-AT" dirty="0"/>
          </a:p>
        </p:txBody>
      </p:sp>
      <p:sp>
        <p:nvSpPr>
          <p:cNvPr id="18" name="Rechteck 17"/>
          <p:cNvSpPr/>
          <p:nvPr userDrawn="1"/>
        </p:nvSpPr>
        <p:spPr>
          <a:xfrm>
            <a:off x="3387702" y="2077200"/>
            <a:ext cx="2289177" cy="542400"/>
          </a:xfrm>
          <a:prstGeom prst="rect">
            <a:avLst/>
          </a:prstGeom>
          <a:solidFill>
            <a:srgbClr val="E632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AT" sz="1800"/>
          </a:p>
        </p:txBody>
      </p:sp>
      <p:sp>
        <p:nvSpPr>
          <p:cNvPr id="19" name="Textplatzhalter 5"/>
          <p:cNvSpPr>
            <a:spLocks noGrp="1"/>
          </p:cNvSpPr>
          <p:nvPr>
            <p:ph type="body" sz="quarter" idx="28"/>
          </p:nvPr>
        </p:nvSpPr>
        <p:spPr>
          <a:xfrm>
            <a:off x="3387702" y="2077200"/>
            <a:ext cx="2289177" cy="608759"/>
          </a:xfrm>
        </p:spPr>
        <p:txBody>
          <a:bodyPr/>
          <a:lstStyle>
            <a:lvl1pPr marL="0" indent="0" algn="ctr">
              <a:buNone/>
              <a:defRPr sz="1100">
                <a:solidFill>
                  <a:schemeClr val="bg2"/>
                </a:solidFill>
              </a:defRPr>
            </a:lvl1pPr>
          </a:lstStyle>
          <a:p>
            <a:pPr lvl="0"/>
            <a:endParaRPr lang="de-AT" dirty="0"/>
          </a:p>
        </p:txBody>
      </p:sp>
      <p:sp>
        <p:nvSpPr>
          <p:cNvPr id="25" name="Rechteck 24"/>
          <p:cNvSpPr/>
          <p:nvPr userDrawn="1"/>
        </p:nvSpPr>
        <p:spPr>
          <a:xfrm>
            <a:off x="3397950" y="2619600"/>
            <a:ext cx="2289174" cy="3439374"/>
          </a:xfrm>
          <a:prstGeom prst="rect">
            <a:avLst/>
          </a:prstGeom>
          <a:solidFill>
            <a:srgbClr val="EBF0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AT" sz="1800"/>
          </a:p>
        </p:txBody>
      </p:sp>
      <p:sp>
        <p:nvSpPr>
          <p:cNvPr id="16" name="Textplatzhalter 5"/>
          <p:cNvSpPr>
            <a:spLocks noGrp="1"/>
          </p:cNvSpPr>
          <p:nvPr>
            <p:ph type="body" sz="quarter" idx="24"/>
          </p:nvPr>
        </p:nvSpPr>
        <p:spPr>
          <a:xfrm>
            <a:off x="3384676" y="2761200"/>
            <a:ext cx="2289175" cy="3297770"/>
          </a:xfrm>
        </p:spPr>
        <p:txBody>
          <a:bodyPr lIns="108000" rIns="108000"/>
          <a:lstStyle>
            <a:lvl1pPr marL="0" indent="0">
              <a:buNone/>
              <a:defRPr sz="1100"/>
            </a:lvl1pPr>
          </a:lstStyle>
          <a:p>
            <a:pPr lvl="0"/>
            <a:endParaRPr lang="de-AT" dirty="0"/>
          </a:p>
        </p:txBody>
      </p:sp>
      <p:sp>
        <p:nvSpPr>
          <p:cNvPr id="20" name="Rechteck 19"/>
          <p:cNvSpPr/>
          <p:nvPr userDrawn="1"/>
        </p:nvSpPr>
        <p:spPr>
          <a:xfrm>
            <a:off x="6227642" y="2077200"/>
            <a:ext cx="2289177" cy="542400"/>
          </a:xfrm>
          <a:prstGeom prst="rect">
            <a:avLst/>
          </a:prstGeom>
          <a:solidFill>
            <a:srgbClr val="E632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AT" sz="1800"/>
          </a:p>
        </p:txBody>
      </p:sp>
      <p:sp>
        <p:nvSpPr>
          <p:cNvPr id="22" name="Textplatzhalter 5"/>
          <p:cNvSpPr>
            <a:spLocks noGrp="1"/>
          </p:cNvSpPr>
          <p:nvPr>
            <p:ph type="body" sz="quarter" idx="27"/>
          </p:nvPr>
        </p:nvSpPr>
        <p:spPr>
          <a:xfrm>
            <a:off x="6227644" y="2077200"/>
            <a:ext cx="2289175" cy="608759"/>
          </a:xfrm>
        </p:spPr>
        <p:txBody>
          <a:bodyPr/>
          <a:lstStyle>
            <a:lvl1pPr marL="0" indent="0" algn="ctr">
              <a:buNone/>
              <a:defRPr sz="1100">
                <a:solidFill>
                  <a:schemeClr val="bg2"/>
                </a:solidFill>
              </a:defRPr>
            </a:lvl1pPr>
          </a:lstStyle>
          <a:p>
            <a:pPr lvl="0"/>
            <a:endParaRPr lang="de-AT" dirty="0"/>
          </a:p>
        </p:txBody>
      </p:sp>
      <p:sp>
        <p:nvSpPr>
          <p:cNvPr id="26" name="Rechteck 25"/>
          <p:cNvSpPr/>
          <p:nvPr userDrawn="1"/>
        </p:nvSpPr>
        <p:spPr>
          <a:xfrm>
            <a:off x="6224613" y="2619601"/>
            <a:ext cx="2289174" cy="3439370"/>
          </a:xfrm>
          <a:prstGeom prst="rect">
            <a:avLst/>
          </a:prstGeom>
          <a:solidFill>
            <a:srgbClr val="EBF0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AT" sz="1800"/>
          </a:p>
        </p:txBody>
      </p:sp>
      <p:sp>
        <p:nvSpPr>
          <p:cNvPr id="21" name="Textplatzhalter 5"/>
          <p:cNvSpPr>
            <a:spLocks noGrp="1"/>
          </p:cNvSpPr>
          <p:nvPr>
            <p:ph type="body" sz="quarter" idx="26"/>
          </p:nvPr>
        </p:nvSpPr>
        <p:spPr>
          <a:xfrm>
            <a:off x="6227645" y="2761200"/>
            <a:ext cx="2289175" cy="3297773"/>
          </a:xfrm>
        </p:spPr>
        <p:txBody>
          <a:bodyPr lIns="108000" rIns="108000"/>
          <a:lstStyle>
            <a:lvl1pPr marL="0" indent="0">
              <a:buNone/>
              <a:defRPr sz="1100"/>
            </a:lvl1pPr>
          </a:lstStyle>
          <a:p>
            <a:pPr lvl="0"/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Bekämpfung des Amerikanischen Riesenleberegels (Fascioloides magna)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704003" y="6387003"/>
            <a:ext cx="814522" cy="266700"/>
          </a:xfrm>
        </p:spPr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17782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folie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1" name="Bildplatzhalter 9"/>
          <p:cNvSpPr>
            <a:spLocks noGrp="1"/>
          </p:cNvSpPr>
          <p:nvPr>
            <p:ph type="pic" sz="quarter" idx="17"/>
          </p:nvPr>
        </p:nvSpPr>
        <p:spPr>
          <a:xfrm>
            <a:off x="540001" y="2055715"/>
            <a:ext cx="882000" cy="1176000"/>
          </a:xfrm>
        </p:spPr>
        <p:txBody>
          <a:bodyPr/>
          <a:lstStyle/>
          <a:p>
            <a:endParaRPr lang="de-AT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1647826" y="2056965"/>
            <a:ext cx="3413125" cy="1174751"/>
          </a:xfr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900"/>
            </a:lvl1pPr>
          </a:lstStyle>
          <a:p>
            <a:pPr lvl="0"/>
            <a:endParaRPr lang="de-AT" dirty="0"/>
          </a:p>
        </p:txBody>
      </p:sp>
      <p:sp>
        <p:nvSpPr>
          <p:cNvPr id="12" name="Bildplatzhalter 9"/>
          <p:cNvSpPr>
            <a:spLocks noGrp="1"/>
          </p:cNvSpPr>
          <p:nvPr>
            <p:ph type="pic" sz="quarter" idx="18"/>
          </p:nvPr>
        </p:nvSpPr>
        <p:spPr>
          <a:xfrm>
            <a:off x="540001" y="3439173"/>
            <a:ext cx="882000" cy="1176000"/>
          </a:xfrm>
        </p:spPr>
        <p:txBody>
          <a:bodyPr/>
          <a:lstStyle/>
          <a:p>
            <a:endParaRPr lang="de-AT"/>
          </a:p>
        </p:txBody>
      </p:sp>
      <p:sp>
        <p:nvSpPr>
          <p:cNvPr id="21" name="Textplatzhalter 5"/>
          <p:cNvSpPr>
            <a:spLocks noGrp="1"/>
          </p:cNvSpPr>
          <p:nvPr>
            <p:ph type="body" sz="quarter" idx="14"/>
          </p:nvPr>
        </p:nvSpPr>
        <p:spPr>
          <a:xfrm>
            <a:off x="1647826" y="3440423"/>
            <a:ext cx="3413125" cy="1174751"/>
          </a:xfr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900"/>
            </a:lvl1pPr>
          </a:lstStyle>
          <a:p>
            <a:pPr lvl="0"/>
            <a:endParaRPr lang="de-AT" dirty="0"/>
          </a:p>
        </p:txBody>
      </p:sp>
      <p:sp>
        <p:nvSpPr>
          <p:cNvPr id="13" name="Bildplatzhalter 9"/>
          <p:cNvSpPr>
            <a:spLocks noGrp="1"/>
          </p:cNvSpPr>
          <p:nvPr>
            <p:ph type="pic" sz="quarter" idx="19"/>
          </p:nvPr>
        </p:nvSpPr>
        <p:spPr>
          <a:xfrm>
            <a:off x="540000" y="4827416"/>
            <a:ext cx="882000" cy="1176000"/>
          </a:xfrm>
        </p:spPr>
        <p:txBody>
          <a:bodyPr/>
          <a:lstStyle/>
          <a:p>
            <a:endParaRPr lang="de-AT"/>
          </a:p>
        </p:txBody>
      </p:sp>
      <p:sp>
        <p:nvSpPr>
          <p:cNvPr id="22" name="Textplatzhalter 5"/>
          <p:cNvSpPr>
            <a:spLocks noGrp="1"/>
          </p:cNvSpPr>
          <p:nvPr>
            <p:ph type="body" sz="quarter" idx="15"/>
          </p:nvPr>
        </p:nvSpPr>
        <p:spPr>
          <a:xfrm>
            <a:off x="1647826" y="4823882"/>
            <a:ext cx="3413125" cy="1174751"/>
          </a:xfr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900"/>
            </a:lvl1pPr>
          </a:lstStyle>
          <a:p>
            <a:pPr lvl="0"/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Bekämpfung des Amerikanischen Riesenleberegels (Fascioloides magna)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704003" y="6387003"/>
            <a:ext cx="814522" cy="266700"/>
          </a:xfrm>
        </p:spPr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37373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halt-beliebig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9" name="Inhaltsplatzhalter 8"/>
          <p:cNvSpPr>
            <a:spLocks noGrp="1"/>
          </p:cNvSpPr>
          <p:nvPr>
            <p:ph sz="quarter" idx="13"/>
          </p:nvPr>
        </p:nvSpPr>
        <p:spPr>
          <a:xfrm>
            <a:off x="539751" y="2077200"/>
            <a:ext cx="5990589" cy="4068000"/>
          </a:xfrm>
        </p:spPr>
        <p:txBody>
          <a:bodyPr/>
          <a:lstStyle/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>
          <a:xfrm>
            <a:off x="6789420" y="2077200"/>
            <a:ext cx="1729105" cy="40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Bekämpfung des Amerikanischen Riesenleberegels (Fascioloides magna)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022158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extfolie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el 1"/>
          <p:cNvSpPr>
            <a:spLocks noGrp="1"/>
          </p:cNvSpPr>
          <p:nvPr>
            <p:ph type="title"/>
          </p:nvPr>
        </p:nvSpPr>
        <p:spPr>
          <a:xfrm>
            <a:off x="540002" y="1317600"/>
            <a:ext cx="7978525" cy="5508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Richtungspfeil 6"/>
          <p:cNvSpPr/>
          <p:nvPr userDrawn="1"/>
        </p:nvSpPr>
        <p:spPr>
          <a:xfrm>
            <a:off x="540000" y="2052000"/>
            <a:ext cx="2485036" cy="542793"/>
          </a:xfrm>
          <a:prstGeom prst="homePlate">
            <a:avLst/>
          </a:prstGeom>
          <a:solidFill>
            <a:srgbClr val="E632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/>
          </a:p>
        </p:txBody>
      </p:sp>
      <p:sp>
        <p:nvSpPr>
          <p:cNvPr id="15" name="Textplatzhalter 5"/>
          <p:cNvSpPr>
            <a:spLocks noGrp="1"/>
          </p:cNvSpPr>
          <p:nvPr>
            <p:ph type="body" sz="quarter" idx="23"/>
          </p:nvPr>
        </p:nvSpPr>
        <p:spPr>
          <a:xfrm>
            <a:off x="540000" y="2077200"/>
            <a:ext cx="2289175" cy="608759"/>
          </a:xfrm>
        </p:spPr>
        <p:txBody>
          <a:bodyPr/>
          <a:lstStyle>
            <a:lvl1pPr marL="0" indent="0" algn="ctr">
              <a:buNone/>
              <a:defRPr sz="1100">
                <a:solidFill>
                  <a:schemeClr val="bg2"/>
                </a:solidFill>
              </a:defRPr>
            </a:lvl1pPr>
          </a:lstStyle>
          <a:p>
            <a:pPr lvl="0"/>
            <a:endParaRPr lang="de-AT" dirty="0"/>
          </a:p>
        </p:txBody>
      </p:sp>
      <p:sp>
        <p:nvSpPr>
          <p:cNvPr id="12" name="Textplatzhalter 5"/>
          <p:cNvSpPr>
            <a:spLocks noGrp="1"/>
          </p:cNvSpPr>
          <p:nvPr>
            <p:ph type="body" sz="quarter" idx="22"/>
          </p:nvPr>
        </p:nvSpPr>
        <p:spPr>
          <a:xfrm>
            <a:off x="540001" y="2761200"/>
            <a:ext cx="2289175" cy="3297773"/>
          </a:xfrm>
        </p:spPr>
        <p:txBody>
          <a:bodyPr/>
          <a:lstStyle>
            <a:lvl1pPr marL="0" indent="0">
              <a:buNone/>
              <a:defRPr sz="1100"/>
            </a:lvl1pPr>
          </a:lstStyle>
          <a:p>
            <a:pPr lvl="0"/>
            <a:endParaRPr lang="de-AT" dirty="0"/>
          </a:p>
        </p:txBody>
      </p:sp>
      <p:sp>
        <p:nvSpPr>
          <p:cNvPr id="13" name="Richtungspfeil 12"/>
          <p:cNvSpPr/>
          <p:nvPr userDrawn="1"/>
        </p:nvSpPr>
        <p:spPr>
          <a:xfrm>
            <a:off x="3384675" y="2052000"/>
            <a:ext cx="2485036" cy="542793"/>
          </a:xfrm>
          <a:prstGeom prst="homePlate">
            <a:avLst/>
          </a:prstGeom>
          <a:solidFill>
            <a:srgbClr val="E632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/>
          </a:p>
        </p:txBody>
      </p:sp>
      <p:sp>
        <p:nvSpPr>
          <p:cNvPr id="17" name="Textplatzhalter 5"/>
          <p:cNvSpPr>
            <a:spLocks noGrp="1"/>
          </p:cNvSpPr>
          <p:nvPr>
            <p:ph type="body" sz="quarter" idx="25"/>
          </p:nvPr>
        </p:nvSpPr>
        <p:spPr>
          <a:xfrm>
            <a:off x="3384675" y="2077200"/>
            <a:ext cx="2289175" cy="608759"/>
          </a:xfrm>
        </p:spPr>
        <p:txBody>
          <a:bodyPr/>
          <a:lstStyle>
            <a:lvl1pPr marL="0" indent="0" algn="ctr">
              <a:buNone/>
              <a:defRPr sz="1100">
                <a:solidFill>
                  <a:schemeClr val="bg2"/>
                </a:solidFill>
              </a:defRPr>
            </a:lvl1pPr>
          </a:lstStyle>
          <a:p>
            <a:pPr lvl="0"/>
            <a:endParaRPr lang="de-AT" dirty="0"/>
          </a:p>
        </p:txBody>
      </p:sp>
      <p:sp>
        <p:nvSpPr>
          <p:cNvPr id="16" name="Textplatzhalter 5"/>
          <p:cNvSpPr>
            <a:spLocks noGrp="1"/>
          </p:cNvSpPr>
          <p:nvPr>
            <p:ph type="body" sz="quarter" idx="24"/>
          </p:nvPr>
        </p:nvSpPr>
        <p:spPr>
          <a:xfrm>
            <a:off x="3384676" y="2761200"/>
            <a:ext cx="2289175" cy="3297773"/>
          </a:xfrm>
        </p:spPr>
        <p:txBody>
          <a:bodyPr/>
          <a:lstStyle>
            <a:lvl1pPr marL="0" indent="0">
              <a:buNone/>
              <a:defRPr sz="1100"/>
            </a:lvl1pPr>
          </a:lstStyle>
          <a:p>
            <a:pPr lvl="0"/>
            <a:endParaRPr lang="de-AT" dirty="0"/>
          </a:p>
        </p:txBody>
      </p:sp>
      <p:sp>
        <p:nvSpPr>
          <p:cNvPr id="14" name="Richtungspfeil 13"/>
          <p:cNvSpPr/>
          <p:nvPr userDrawn="1"/>
        </p:nvSpPr>
        <p:spPr>
          <a:xfrm>
            <a:off x="6227644" y="2052000"/>
            <a:ext cx="2485036" cy="542793"/>
          </a:xfrm>
          <a:prstGeom prst="homePlate">
            <a:avLst/>
          </a:prstGeom>
          <a:solidFill>
            <a:srgbClr val="E632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/>
          </a:p>
        </p:txBody>
      </p:sp>
      <p:sp>
        <p:nvSpPr>
          <p:cNvPr id="22" name="Textplatzhalter 5"/>
          <p:cNvSpPr>
            <a:spLocks noGrp="1"/>
          </p:cNvSpPr>
          <p:nvPr>
            <p:ph type="body" sz="quarter" idx="27"/>
          </p:nvPr>
        </p:nvSpPr>
        <p:spPr>
          <a:xfrm>
            <a:off x="6227644" y="2077200"/>
            <a:ext cx="2289175" cy="608759"/>
          </a:xfrm>
        </p:spPr>
        <p:txBody>
          <a:bodyPr/>
          <a:lstStyle>
            <a:lvl1pPr marL="0" indent="0" algn="ctr">
              <a:buNone/>
              <a:defRPr sz="1100">
                <a:solidFill>
                  <a:schemeClr val="bg2"/>
                </a:solidFill>
              </a:defRPr>
            </a:lvl1pPr>
          </a:lstStyle>
          <a:p>
            <a:pPr lvl="0"/>
            <a:endParaRPr lang="de-AT" dirty="0"/>
          </a:p>
        </p:txBody>
      </p:sp>
      <p:sp>
        <p:nvSpPr>
          <p:cNvPr id="21" name="Textplatzhalter 5"/>
          <p:cNvSpPr>
            <a:spLocks noGrp="1"/>
          </p:cNvSpPr>
          <p:nvPr>
            <p:ph type="body" sz="quarter" idx="26"/>
          </p:nvPr>
        </p:nvSpPr>
        <p:spPr>
          <a:xfrm>
            <a:off x="6227645" y="2761200"/>
            <a:ext cx="2289175" cy="3297773"/>
          </a:xfrm>
        </p:spPr>
        <p:txBody>
          <a:bodyPr/>
          <a:lstStyle>
            <a:lvl1pPr marL="0" indent="0">
              <a:buNone/>
              <a:defRPr sz="1100"/>
            </a:lvl1pPr>
          </a:lstStyle>
          <a:p>
            <a:pPr lvl="0"/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Bekämpfung des Amerikanischen Riesenleberegels (Fascioloides magna)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704003" y="6387003"/>
            <a:ext cx="814522" cy="266700"/>
          </a:xfrm>
        </p:spPr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25105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40000" y="1317600"/>
            <a:ext cx="7978525" cy="829455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0000" y="2077200"/>
            <a:ext cx="7978525" cy="406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 </a:t>
            </a:r>
            <a:br>
              <a:rPr lang="de-DE" dirty="0" smtClean="0"/>
            </a:br>
            <a:r>
              <a:rPr lang="de-DE" dirty="0" smtClean="0"/>
              <a:t>Erste Ebene </a:t>
            </a:r>
          </a:p>
          <a:p>
            <a:pPr lvl="1"/>
            <a:r>
              <a:rPr lang="de-DE" dirty="0" smtClean="0"/>
              <a:t>Zweite Ebene – wie Ebene zuvor</a:t>
            </a:r>
          </a:p>
          <a:p>
            <a:pPr lvl="2"/>
            <a:r>
              <a:rPr lang="de-DE" dirty="0" smtClean="0"/>
              <a:t>Dritte Ebene – wie Ebene zuvor</a:t>
            </a:r>
          </a:p>
        </p:txBody>
      </p:sp>
      <p:sp>
        <p:nvSpPr>
          <p:cNvPr id="9" name="Fußzeilenplatzhalter 12"/>
          <p:cNvSpPr>
            <a:spLocks noGrp="1"/>
          </p:cNvSpPr>
          <p:nvPr>
            <p:ph type="ftr" sz="quarter" idx="3"/>
          </p:nvPr>
        </p:nvSpPr>
        <p:spPr>
          <a:xfrm>
            <a:off x="540000" y="6387002"/>
            <a:ext cx="6875916" cy="2667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AT" smtClean="0"/>
              <a:t>Bekämpfung des Amerikanischen Riesenleberegels (Fascioloides magna)</a:t>
            </a:r>
            <a:endParaRPr lang="de-AT" dirty="0"/>
          </a:p>
        </p:txBody>
      </p:sp>
      <p:sp>
        <p:nvSpPr>
          <p:cNvPr id="20" name="Foliennummernplatzhalter 13"/>
          <p:cNvSpPr>
            <a:spLocks noGrp="1"/>
          </p:cNvSpPr>
          <p:nvPr>
            <p:ph type="sldNum" sz="quarter" idx="4"/>
          </p:nvPr>
        </p:nvSpPr>
        <p:spPr>
          <a:xfrm>
            <a:off x="7558201" y="6387002"/>
            <a:ext cx="960324" cy="2667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10" name="Textfeld 9"/>
          <p:cNvSpPr txBox="1"/>
          <p:nvPr/>
        </p:nvSpPr>
        <p:spPr>
          <a:xfrm>
            <a:off x="6651752" y="230400"/>
            <a:ext cx="220027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AT" sz="1200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sozialministerium.at</a:t>
            </a:r>
            <a:endParaRPr lang="de-AT" sz="12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Grafik 10" descr="Bundesministerium für Soziales, Gesundheit, Pflege und Konsumentenschutz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00" y="165600"/>
            <a:ext cx="2024909" cy="63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338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15" r:id="rId2"/>
    <p:sldLayoutId id="2147483714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16" r:id="rId12"/>
    <p:sldLayoutId id="2147483717" r:id="rId13"/>
    <p:sldLayoutId id="2147483721" r:id="rId14"/>
    <p:sldLayoutId id="2147483722" r:id="rId15"/>
    <p:sldLayoutId id="2147483718" r:id="rId16"/>
    <p:sldLayoutId id="2147483720" r:id="rId1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2400" b="1" kern="1200">
          <a:solidFill>
            <a:schemeClr val="accent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52000" marR="0" indent="-252000" algn="l" defTabSz="914400" rtl="0" eaLnBrk="1" fontAlgn="auto" latinLnBrk="0" hangingPunct="1">
        <a:lnSpc>
          <a:spcPts val="2400"/>
        </a:lnSpc>
        <a:spcBef>
          <a:spcPts val="0"/>
        </a:spcBef>
        <a:spcAft>
          <a:spcPts val="1425"/>
        </a:spcAft>
        <a:buClr>
          <a:schemeClr val="tx2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bg1">
              <a:lumMod val="1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04000" marR="0" indent="-252000" algn="l" defTabSz="914400" rtl="0" eaLnBrk="1" fontAlgn="auto" latinLnBrk="0" hangingPunct="1">
        <a:lnSpc>
          <a:spcPts val="2400"/>
        </a:lnSpc>
        <a:spcBef>
          <a:spcPts val="0"/>
        </a:spcBef>
        <a:spcAft>
          <a:spcPts val="1425"/>
        </a:spcAft>
        <a:buClrTx/>
        <a:buSzTx/>
        <a:buFont typeface="Corbel" panose="020B0503020204020204" pitchFamily="34" charset="0"/>
        <a:buChar char="−"/>
        <a:tabLst/>
        <a:defRPr sz="1800" kern="1200">
          <a:solidFill>
            <a:schemeClr val="bg1">
              <a:lumMod val="1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756000" indent="-252000" algn="l" defTabSz="914400" rtl="0" eaLnBrk="1" latinLnBrk="0" hangingPunct="1">
        <a:lnSpc>
          <a:spcPts val="2400"/>
        </a:lnSpc>
        <a:spcBef>
          <a:spcPts val="0"/>
        </a:spcBef>
        <a:spcAft>
          <a:spcPts val="1425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bg1">
              <a:lumMod val="1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–"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400"/>
        </a:spcBef>
        <a:buClr>
          <a:schemeClr val="tx2"/>
        </a:buClr>
        <a:buFont typeface="Arial" pitchFamily="34" charset="0"/>
        <a:buChar char="»"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mailto:vorname.nachname@sozialministerium.at" TargetMode="Externa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0348" y="1614615"/>
            <a:ext cx="7978526" cy="1054449"/>
          </a:xfrm>
        </p:spPr>
        <p:txBody>
          <a:bodyPr/>
          <a:lstStyle/>
          <a:p>
            <a:r>
              <a:rPr lang="de-AT" i="1" dirty="0" err="1" smtClean="0"/>
              <a:t>Culicoides</a:t>
            </a:r>
            <a:r>
              <a:rPr lang="de-AT" i="1" dirty="0" smtClean="0"/>
              <a:t> </a:t>
            </a:r>
            <a:r>
              <a:rPr lang="de-AT" i="1" dirty="0" err="1" smtClean="0"/>
              <a:t>spp</a:t>
            </a:r>
            <a:r>
              <a:rPr lang="de-AT" i="1" dirty="0" smtClean="0"/>
              <a:t>. </a:t>
            </a:r>
            <a:br>
              <a:rPr lang="de-AT" i="1" dirty="0" smtClean="0"/>
            </a:br>
            <a:r>
              <a:rPr lang="de-AT" dirty="0" smtClean="0"/>
              <a:t>– Maßnahmen gegen die Überträger der </a:t>
            </a:r>
            <a:br>
              <a:rPr lang="de-AT" dirty="0" smtClean="0"/>
            </a:br>
            <a:r>
              <a:rPr lang="de-AT" dirty="0" smtClean="0"/>
              <a:t>	Blauzungenkrankheit</a:t>
            </a:r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Lasse Pröger, </a:t>
            </a:r>
            <a:r>
              <a:rPr lang="de-DE" dirty="0" err="1"/>
              <a:t>M.Sc</a:t>
            </a:r>
            <a:r>
              <a:rPr lang="de-DE" dirty="0"/>
              <a:t>.</a:t>
            </a:r>
          </a:p>
          <a:p>
            <a:r>
              <a:rPr lang="de-DE" dirty="0"/>
              <a:t>Sektion III/B/10, BMSGPK</a:t>
            </a:r>
          </a:p>
          <a:p>
            <a:r>
              <a:rPr lang="de-DE" dirty="0"/>
              <a:t>Wien, </a:t>
            </a:r>
            <a:r>
              <a:rPr lang="de-DE" dirty="0" smtClean="0"/>
              <a:t>November 2024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3416" y="2669064"/>
            <a:ext cx="5759215" cy="3919194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5882971" y="6610779"/>
            <a:ext cx="273966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JansonText-Roman"/>
              </a:rPr>
              <a:t>Copyright c 2015 by Annual </a:t>
            </a:r>
            <a:r>
              <a:rPr lang="en-US" sz="800" dirty="0" smtClean="0">
                <a:latin typeface="JansonText-Roman"/>
              </a:rPr>
              <a:t>Reviews. </a:t>
            </a:r>
            <a:r>
              <a:rPr lang="de-AT" sz="800" dirty="0" smtClean="0">
                <a:latin typeface="JansonText-Roman"/>
              </a:rPr>
              <a:t>All </a:t>
            </a:r>
            <a:r>
              <a:rPr lang="de-AT" sz="800" dirty="0" err="1">
                <a:latin typeface="JansonText-Roman"/>
              </a:rPr>
              <a:t>rights</a:t>
            </a:r>
            <a:r>
              <a:rPr lang="de-AT" sz="800" dirty="0">
                <a:latin typeface="JansonText-Roman"/>
              </a:rPr>
              <a:t> </a:t>
            </a:r>
            <a:r>
              <a:rPr lang="de-AT" sz="800" dirty="0" err="1">
                <a:latin typeface="JansonText-Roman"/>
              </a:rPr>
              <a:t>reserved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4245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553056" y="1317600"/>
            <a:ext cx="7978525" cy="829455"/>
          </a:xfrm>
        </p:spPr>
        <p:txBody>
          <a:bodyPr/>
          <a:lstStyle/>
          <a:p>
            <a:r>
              <a:rPr lang="de-DE" dirty="0" smtClean="0"/>
              <a:t>Maßnahmen der Schweiz</a:t>
            </a:r>
            <a:endParaRPr lang="de-AT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sv-SE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v-SE" b="1" dirty="0" smtClean="0"/>
              <a:t>Repellentien</a:t>
            </a:r>
            <a:r>
              <a:rPr lang="sv-SE" b="1" dirty="0"/>
              <a:t>: </a:t>
            </a:r>
          </a:p>
          <a:p>
            <a:r>
              <a:rPr lang="de-AT" dirty="0"/>
              <a:t>beim </a:t>
            </a:r>
            <a:r>
              <a:rPr lang="de-AT" b="1" dirty="0"/>
              <a:t>Rindvieh</a:t>
            </a:r>
            <a:r>
              <a:rPr lang="de-AT" dirty="0"/>
              <a:t>: </a:t>
            </a:r>
            <a:r>
              <a:rPr lang="de-AT" dirty="0" err="1"/>
              <a:t>Pour</a:t>
            </a:r>
            <a:r>
              <a:rPr lang="de-AT" dirty="0"/>
              <a:t>-on Produkte ober wirkstoffhaltige Ohrclips empfohlen</a:t>
            </a:r>
          </a:p>
          <a:p>
            <a:r>
              <a:rPr lang="de-AT" b="1" dirty="0"/>
              <a:t>mischwollige Schafe </a:t>
            </a:r>
            <a:r>
              <a:rPr lang="de-AT" dirty="0"/>
              <a:t>und </a:t>
            </a:r>
            <a:r>
              <a:rPr lang="de-AT" b="1" dirty="0"/>
              <a:t>Wollschafe</a:t>
            </a:r>
          </a:p>
          <a:p>
            <a:pPr lvl="1"/>
            <a:r>
              <a:rPr lang="de-AT" dirty="0" err="1"/>
              <a:t>Pour</a:t>
            </a:r>
            <a:r>
              <a:rPr lang="de-AT" dirty="0"/>
              <a:t>-on-Verfahren (nach Schur)</a:t>
            </a:r>
          </a:p>
          <a:p>
            <a:pPr lvl="1"/>
            <a:r>
              <a:rPr lang="de-AT" dirty="0"/>
              <a:t>sonst Sprühen oder Baden, Waschen bei Einzeltieren </a:t>
            </a:r>
          </a:p>
          <a:p>
            <a:r>
              <a:rPr lang="de-AT" b="1" dirty="0"/>
              <a:t>Haarschafe</a:t>
            </a:r>
            <a:r>
              <a:rPr lang="de-AT" dirty="0"/>
              <a:t> und </a:t>
            </a:r>
            <a:r>
              <a:rPr lang="de-AT" b="1" dirty="0"/>
              <a:t>Ziegen</a:t>
            </a:r>
            <a:r>
              <a:rPr lang="de-AT" dirty="0"/>
              <a:t>: </a:t>
            </a:r>
            <a:r>
              <a:rPr lang="de-AT" dirty="0" err="1"/>
              <a:t>Pour</a:t>
            </a:r>
            <a:r>
              <a:rPr lang="de-AT" dirty="0"/>
              <a:t>-on-Präparate (Umwidmung)</a:t>
            </a:r>
          </a:p>
          <a:p>
            <a:r>
              <a:rPr lang="de-AT" b="1" dirty="0"/>
              <a:t>Pferde</a:t>
            </a:r>
            <a:r>
              <a:rPr lang="de-AT" dirty="0"/>
              <a:t>: bei gemischter Haltung ebenfalls </a:t>
            </a:r>
            <a:r>
              <a:rPr lang="de-AT" dirty="0" err="1"/>
              <a:t>Repellentien</a:t>
            </a:r>
            <a:r>
              <a:rPr lang="de-AT" dirty="0"/>
              <a:t> aufgetragen/aufsprühen 	</a:t>
            </a:r>
            <a:endParaRPr lang="de-AT" dirty="0" smtClean="0"/>
          </a:p>
          <a:p>
            <a:pPr lvl="1"/>
            <a:endParaRPr lang="de-AT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10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8189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553056" y="1317600"/>
            <a:ext cx="7978525" cy="829455"/>
          </a:xfrm>
        </p:spPr>
        <p:txBody>
          <a:bodyPr/>
          <a:lstStyle/>
          <a:p>
            <a:r>
              <a:rPr lang="de-DE" dirty="0"/>
              <a:t>Control </a:t>
            </a:r>
            <a:r>
              <a:rPr lang="de-DE" dirty="0" err="1"/>
              <a:t>techniques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Culicoides</a:t>
            </a:r>
            <a:r>
              <a:rPr lang="de-DE" dirty="0"/>
              <a:t> </a:t>
            </a:r>
            <a:r>
              <a:rPr lang="de-DE" dirty="0" err="1"/>
              <a:t>biting</a:t>
            </a:r>
            <a:r>
              <a:rPr lang="de-DE" dirty="0"/>
              <a:t> </a:t>
            </a:r>
            <a:r>
              <a:rPr lang="de-DE" dirty="0" err="1"/>
              <a:t>midges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application</a:t>
            </a:r>
            <a:r>
              <a:rPr lang="de-DE" dirty="0" smtClean="0"/>
              <a:t> </a:t>
            </a:r>
            <a:r>
              <a:rPr lang="de-DE" dirty="0"/>
              <a:t>in </a:t>
            </a:r>
            <a:r>
              <a:rPr lang="de-DE" dirty="0" err="1"/>
              <a:t>the</a:t>
            </a:r>
            <a:r>
              <a:rPr lang="de-DE" dirty="0"/>
              <a:t> U.K.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northwestern</a:t>
            </a:r>
            <a:r>
              <a:rPr lang="de-DE" dirty="0"/>
              <a:t> </a:t>
            </a:r>
            <a:r>
              <a:rPr lang="de-DE" dirty="0" err="1"/>
              <a:t>Palaearctic</a:t>
            </a:r>
            <a:r>
              <a:rPr lang="de-DE" dirty="0"/>
              <a:t> (2008)</a:t>
            </a:r>
            <a:endParaRPr lang="de-AT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b="1" dirty="0" smtClean="0"/>
              <a:t>Reduzierung des Stech-Risikos</a:t>
            </a:r>
          </a:p>
          <a:p>
            <a:pPr lvl="1"/>
            <a:r>
              <a:rPr lang="de-DE" dirty="0" err="1" smtClean="0"/>
              <a:t>Aufstallung</a:t>
            </a:r>
            <a:r>
              <a:rPr lang="de-DE" dirty="0" smtClean="0"/>
              <a:t>: 1. „Vektor-Sicherheit“?, 2. Vektoren </a:t>
            </a:r>
            <a:r>
              <a:rPr lang="de-DE" dirty="0" err="1" smtClean="0"/>
              <a:t>exo</a:t>
            </a:r>
            <a:r>
              <a:rPr lang="de-DE" dirty="0" smtClean="0"/>
              <a:t>- oder </a:t>
            </a:r>
            <a:r>
              <a:rPr lang="de-DE" dirty="0" err="1" smtClean="0"/>
              <a:t>endophil</a:t>
            </a:r>
            <a:r>
              <a:rPr lang="de-DE" dirty="0" smtClean="0"/>
              <a:t>?</a:t>
            </a:r>
          </a:p>
          <a:p>
            <a:pPr lvl="1"/>
            <a:r>
              <a:rPr lang="de-DE" dirty="0" smtClean="0"/>
              <a:t>Netze: Maschenweite 0,9-1,6 mm², </a:t>
            </a:r>
            <a:r>
              <a:rPr lang="de-DE" dirty="0" err="1" smtClean="0"/>
              <a:t>mglw</a:t>
            </a:r>
            <a:r>
              <a:rPr lang="de-DE" dirty="0" smtClean="0"/>
              <a:t>. entgegen Tierhaltung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dirty="0" err="1"/>
              <a:t>i</a:t>
            </a:r>
            <a:r>
              <a:rPr lang="de-DE" dirty="0" err="1" smtClean="0"/>
              <a:t>nsektizidbehandelt</a:t>
            </a:r>
            <a:r>
              <a:rPr lang="de-DE" dirty="0" smtClean="0"/>
              <a:t>: Knockdown und letale Wirkung über Wochen</a:t>
            </a:r>
            <a:endParaRPr lang="de-DE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p</a:t>
            </a:r>
            <a:r>
              <a:rPr lang="de-DE" dirty="0" smtClean="0"/>
              <a:t>raktikabel bei Pferden, nicht bei Schafen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/>
              <a:t>b</a:t>
            </a:r>
            <a:r>
              <a:rPr lang="de-DE" dirty="0" smtClean="0"/>
              <a:t>ei hoher Vektoraktivität</a:t>
            </a:r>
          </a:p>
          <a:p>
            <a:r>
              <a:rPr lang="de-DE" b="1" dirty="0" smtClean="0"/>
              <a:t>Management von Bruthabitaten</a:t>
            </a:r>
          </a:p>
          <a:p>
            <a:pPr lvl="1"/>
            <a:r>
              <a:rPr lang="de-DE" dirty="0" smtClean="0"/>
              <a:t>Einsatz von Larviziden wenig effektiv und umweltschädlich</a:t>
            </a:r>
          </a:p>
          <a:p>
            <a:pPr lvl="1"/>
            <a:r>
              <a:rPr lang="de-DE" dirty="0" smtClean="0"/>
              <a:t>Vermeidung feuchter Stellen am und im Stall (</a:t>
            </a:r>
            <a:r>
              <a:rPr lang="de-DE" dirty="0" err="1" smtClean="0"/>
              <a:t>pot</a:t>
            </a:r>
            <a:r>
              <a:rPr lang="de-DE" dirty="0" smtClean="0"/>
              <a:t>. Bruthabitate)</a:t>
            </a:r>
            <a:endParaRPr lang="de-AT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11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3168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553056" y="1317600"/>
            <a:ext cx="7978525" cy="829455"/>
          </a:xfrm>
        </p:spPr>
        <p:txBody>
          <a:bodyPr/>
          <a:lstStyle/>
          <a:p>
            <a:r>
              <a:rPr lang="de-DE" dirty="0"/>
              <a:t>Control </a:t>
            </a:r>
            <a:r>
              <a:rPr lang="de-DE" dirty="0" err="1"/>
              <a:t>techniques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Culicoides</a:t>
            </a:r>
            <a:r>
              <a:rPr lang="de-DE" dirty="0"/>
              <a:t> </a:t>
            </a:r>
            <a:r>
              <a:rPr lang="de-DE" dirty="0" err="1"/>
              <a:t>biting</a:t>
            </a:r>
            <a:r>
              <a:rPr lang="de-DE" dirty="0"/>
              <a:t> </a:t>
            </a:r>
            <a:r>
              <a:rPr lang="de-DE" dirty="0" err="1"/>
              <a:t>midges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application</a:t>
            </a:r>
            <a:r>
              <a:rPr lang="de-DE" dirty="0" smtClean="0"/>
              <a:t> </a:t>
            </a:r>
            <a:r>
              <a:rPr lang="de-DE" dirty="0"/>
              <a:t>in </a:t>
            </a:r>
            <a:r>
              <a:rPr lang="de-DE" dirty="0" err="1"/>
              <a:t>the</a:t>
            </a:r>
            <a:r>
              <a:rPr lang="de-DE" dirty="0"/>
              <a:t> U.K.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northwestern</a:t>
            </a:r>
            <a:r>
              <a:rPr lang="de-DE" dirty="0"/>
              <a:t> </a:t>
            </a:r>
            <a:r>
              <a:rPr lang="de-DE" dirty="0" err="1"/>
              <a:t>Palaearctic</a:t>
            </a:r>
            <a:r>
              <a:rPr lang="de-DE" dirty="0"/>
              <a:t> (2008)</a:t>
            </a:r>
            <a:endParaRPr lang="de-AT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b="1" dirty="0" smtClean="0"/>
              <a:t>Ausbringung von Insektiziden</a:t>
            </a:r>
          </a:p>
          <a:p>
            <a:pPr lvl="1"/>
            <a:r>
              <a:rPr lang="de-DE" dirty="0"/>
              <a:t>i</a:t>
            </a:r>
            <a:r>
              <a:rPr lang="de-DE" dirty="0" smtClean="0"/>
              <a:t>n Außenbereichen: umweltbedenklich, großflächig nicht erfolgreich</a:t>
            </a:r>
          </a:p>
          <a:p>
            <a:pPr lvl="1"/>
            <a:r>
              <a:rPr lang="de-DE" dirty="0"/>
              <a:t>e</a:t>
            </a:r>
            <a:r>
              <a:rPr lang="de-DE" dirty="0" smtClean="0"/>
              <a:t>ffektiv in Innenbereichen, z.B. in Ställen und Fahrzeugen</a:t>
            </a:r>
          </a:p>
          <a:p>
            <a:r>
              <a:rPr lang="de-DE" b="1" dirty="0" smtClean="0"/>
              <a:t>Insektizid-Behandlung von Tieren</a:t>
            </a:r>
          </a:p>
          <a:p>
            <a:pPr lvl="1"/>
            <a:r>
              <a:rPr lang="de-DE" dirty="0"/>
              <a:t>g</a:t>
            </a:r>
            <a:r>
              <a:rPr lang="de-DE" dirty="0" smtClean="0"/>
              <a:t>rundsätzlich sehr gute Wirkung, bis einige Wochen</a:t>
            </a:r>
          </a:p>
          <a:p>
            <a:pPr lvl="1"/>
            <a:r>
              <a:rPr lang="de-DE" dirty="0" err="1" smtClean="0"/>
              <a:t>Dipping</a:t>
            </a:r>
            <a:r>
              <a:rPr lang="de-DE" dirty="0" smtClean="0"/>
              <a:t>/</a:t>
            </a:r>
            <a:r>
              <a:rPr lang="de-DE" dirty="0" err="1" smtClean="0"/>
              <a:t>Spraying</a:t>
            </a:r>
            <a:r>
              <a:rPr lang="de-DE" dirty="0" smtClean="0"/>
              <a:t> &gt; Dip-</a:t>
            </a:r>
            <a:r>
              <a:rPr lang="de-DE" dirty="0" err="1" smtClean="0"/>
              <a:t>washes</a:t>
            </a:r>
            <a:r>
              <a:rPr lang="de-DE" dirty="0" smtClean="0"/>
              <a:t> &gt; </a:t>
            </a:r>
            <a:r>
              <a:rPr lang="de-DE" dirty="0" err="1" smtClean="0"/>
              <a:t>Pour</a:t>
            </a:r>
            <a:r>
              <a:rPr lang="de-DE" dirty="0" smtClean="0"/>
              <a:t> on </a:t>
            </a:r>
          </a:p>
          <a:p>
            <a:pPr lvl="1"/>
            <a:r>
              <a:rPr lang="de-DE" dirty="0" smtClean="0"/>
              <a:t>Einsatz einzelner Substanzen birgt Resistenzrisiko</a:t>
            </a:r>
          </a:p>
          <a:p>
            <a:pPr lvl="1"/>
            <a:r>
              <a:rPr lang="de-DE" dirty="0" smtClean="0"/>
              <a:t>Insektizid-Impfung: erforderliche Dosis nicht zulässig</a:t>
            </a:r>
            <a:endParaRPr lang="de-AT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12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2816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553056" y="1317600"/>
            <a:ext cx="7978525" cy="829455"/>
          </a:xfrm>
        </p:spPr>
        <p:txBody>
          <a:bodyPr/>
          <a:lstStyle/>
          <a:p>
            <a:r>
              <a:rPr lang="de-DE" dirty="0" smtClean="0"/>
              <a:t>Empfehlung – Maßnahmen im Winter</a:t>
            </a:r>
            <a:endParaRPr lang="de-AT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Erste Erkenntnisse zeigen, dass BTV-infizierte </a:t>
            </a:r>
            <a:r>
              <a:rPr lang="de-DE" dirty="0" err="1" smtClean="0"/>
              <a:t>Gnitzen</a:t>
            </a:r>
            <a:r>
              <a:rPr lang="de-DE" dirty="0" smtClean="0"/>
              <a:t> das Virus nicht an ihre </a:t>
            </a:r>
            <a:r>
              <a:rPr lang="de-DE" dirty="0"/>
              <a:t>Nachkommen übertragen (</a:t>
            </a:r>
            <a:r>
              <a:rPr lang="de-DE" dirty="0" smtClean="0"/>
              <a:t>Osborne et al. 2015; Folie 6).</a:t>
            </a:r>
          </a:p>
          <a:p>
            <a:r>
              <a:rPr lang="de-DE" dirty="0" smtClean="0"/>
              <a:t>Zudem scheinen </a:t>
            </a:r>
            <a:r>
              <a:rPr lang="de-DE" dirty="0" err="1" smtClean="0"/>
              <a:t>Gnitzen</a:t>
            </a:r>
            <a:r>
              <a:rPr lang="de-DE" dirty="0" smtClean="0"/>
              <a:t> winterliche Bedingungen außerhalb von Stallungen zumindest schlechter tolerieren zu können als ihre Entwicklungsstadien.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b="1" dirty="0" smtClean="0"/>
              <a:t>Daher lautet unsere Empfehlung; Vektormaßnahmen betreffend Stallungen und Tieren (wie beschrieben) verstärkt in Zeiträumen mit Durchschnittstemperaturen von ± 0°C durchzuführen.</a:t>
            </a:r>
          </a:p>
          <a:p>
            <a:pPr lvl="1"/>
            <a:r>
              <a:rPr lang="de-DE" dirty="0" smtClean="0"/>
              <a:t>Dies bietet die Möglichkeit; nicht nur des Schutzes des eigenen Tierbestandes, sondern auch der Reduzierung der infektiösen Vektoren bzw. der Viruslast in der Umwelt. 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13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1062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553056" y="1317600"/>
            <a:ext cx="7978525" cy="829455"/>
          </a:xfrm>
        </p:spPr>
        <p:txBody>
          <a:bodyPr/>
          <a:lstStyle/>
          <a:p>
            <a:r>
              <a:rPr lang="de-DE" dirty="0" err="1" smtClean="0"/>
              <a:t>Culicoides</a:t>
            </a:r>
            <a:r>
              <a:rPr lang="de-DE" dirty="0" smtClean="0"/>
              <a:t> -Management</a:t>
            </a:r>
            <a:endParaRPr lang="de-AT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 smtClean="0"/>
          </a:p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dirty="0" smtClean="0"/>
              <a:t>Insgesamt müssen Konzepte einer effektiven Tierhaltung und der Einsatz von Insektiziden gegen entstehende Kosten und Aufwand für den Tierbesitzer, sowie Risiken für die Umwelt und die menschliche </a:t>
            </a:r>
            <a:r>
              <a:rPr lang="de-DE" dirty="0"/>
              <a:t>G</a:t>
            </a:r>
            <a:r>
              <a:rPr lang="de-DE" dirty="0" smtClean="0"/>
              <a:t>esundheit </a:t>
            </a:r>
            <a:r>
              <a:rPr lang="de-DE" dirty="0" err="1" smtClean="0"/>
              <a:t>abgewägt</a:t>
            </a:r>
            <a:r>
              <a:rPr lang="de-DE" dirty="0" smtClean="0"/>
              <a:t> werden.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14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0168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539999" y="975670"/>
            <a:ext cx="5389200" cy="1117613"/>
          </a:xfrm>
        </p:spPr>
        <p:txBody>
          <a:bodyPr>
            <a:normAutofit/>
          </a:bodyPr>
          <a:lstStyle/>
          <a:p>
            <a:r>
              <a:rPr lang="de-AT" dirty="0" smtClean="0"/>
              <a:t>Danke für Ihre </a:t>
            </a:r>
            <a:br>
              <a:rPr lang="de-AT" dirty="0" smtClean="0"/>
            </a:br>
            <a:r>
              <a:rPr lang="de-AT" dirty="0" smtClean="0"/>
              <a:t>Aufmerksamkeit!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Lasse Pröger</a:t>
            </a:r>
          </a:p>
          <a:p>
            <a:r>
              <a:rPr lang="de-DE" dirty="0" smtClean="0"/>
              <a:t>BMSGPK, Abt. III/B/10</a:t>
            </a:r>
            <a:endParaRPr lang="de-DE" dirty="0"/>
          </a:p>
          <a:p>
            <a:r>
              <a:rPr lang="de-DE" dirty="0" smtClean="0">
                <a:hlinkClick r:id="rId2"/>
              </a:rPr>
              <a:t>Lasse.Proeger@sozialministerium.at</a:t>
            </a:r>
            <a:r>
              <a:rPr lang="de-DE" dirty="0" smtClean="0"/>
              <a:t> </a:t>
            </a:r>
            <a:endParaRPr lang="de-DE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310" y="1272406"/>
            <a:ext cx="3857856" cy="4817498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3820328" y="5874460"/>
            <a:ext cx="18245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800" dirty="0">
                <a:solidFill>
                  <a:schemeClr val="bg2"/>
                </a:solidFill>
                <a:latin typeface="JansonText-Roman"/>
              </a:rPr>
              <a:t>https://de.wikipedia.org/wiki/Gnitzen</a:t>
            </a:r>
          </a:p>
        </p:txBody>
      </p:sp>
    </p:spTree>
    <p:extLst>
      <p:ext uri="{BB962C8B-B14F-4D97-AF65-F5344CB8AC3E}">
        <p14:creationId xmlns:p14="http://schemas.microsoft.com/office/powerpoint/2010/main" val="190647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553056" y="1317600"/>
            <a:ext cx="7978525" cy="829455"/>
          </a:xfrm>
        </p:spPr>
        <p:txBody>
          <a:bodyPr/>
          <a:lstStyle/>
          <a:p>
            <a:r>
              <a:rPr lang="de-DE" dirty="0" err="1" smtClean="0"/>
              <a:t>Culicoides</a:t>
            </a:r>
            <a:r>
              <a:rPr lang="de-DE" dirty="0" smtClean="0"/>
              <a:t> - Biologie</a:t>
            </a:r>
            <a:endParaRPr lang="de-AT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Entwicklung in feuchten Habitaten (z.B. Moore, Gewässer, Dunghaufen)</a:t>
            </a:r>
          </a:p>
          <a:p>
            <a:r>
              <a:rPr lang="de-DE" dirty="0" smtClean="0"/>
              <a:t>Gelege von 1-250 Eiern, Schlüpfen nach 3-10 Tagen</a:t>
            </a:r>
          </a:p>
          <a:p>
            <a:r>
              <a:rPr lang="de-DE" dirty="0" smtClean="0"/>
              <a:t>Larven in oberen Zentimetern des Substrates, Entwicklung 10-60 Tage (Sommer)</a:t>
            </a:r>
          </a:p>
          <a:p>
            <a:r>
              <a:rPr lang="de-DE" dirty="0" smtClean="0"/>
              <a:t>Puppen 3-10 Tage Entwicklung</a:t>
            </a:r>
          </a:p>
          <a:p>
            <a:r>
              <a:rPr lang="de-DE" dirty="0" smtClean="0"/>
              <a:t>adulte </a:t>
            </a:r>
            <a:r>
              <a:rPr lang="de-DE" dirty="0" err="1" smtClean="0"/>
              <a:t>Gnitzen</a:t>
            </a:r>
            <a:r>
              <a:rPr lang="de-DE" dirty="0" smtClean="0"/>
              <a:t> in der Nähe von Bruthabitaten</a:t>
            </a:r>
          </a:p>
          <a:p>
            <a:pPr lvl="1"/>
            <a:r>
              <a:rPr lang="de-DE" dirty="0" smtClean="0"/>
              <a:t>Hauptaktivität um </a:t>
            </a:r>
            <a:r>
              <a:rPr lang="de-DE" dirty="0" err="1" smtClean="0"/>
              <a:t>Sonnenauf</a:t>
            </a:r>
            <a:r>
              <a:rPr lang="de-DE" dirty="0" smtClean="0"/>
              <a:t>- und –</a:t>
            </a:r>
            <a:r>
              <a:rPr lang="de-DE" dirty="0" err="1" smtClean="0"/>
              <a:t>untergang</a:t>
            </a:r>
            <a:endParaRPr lang="de-DE" dirty="0" smtClean="0"/>
          </a:p>
          <a:p>
            <a:pPr lvl="1"/>
            <a:r>
              <a:rPr lang="de-DE" dirty="0"/>
              <a:t>k</a:t>
            </a:r>
            <a:r>
              <a:rPr lang="de-DE" dirty="0" smtClean="0"/>
              <a:t>ühleres Wetter -&gt; mehr tagaktiv</a:t>
            </a:r>
          </a:p>
          <a:p>
            <a:pPr lvl="1"/>
            <a:r>
              <a:rPr lang="de-DE" dirty="0"/>
              <a:t>w</a:t>
            </a:r>
            <a:r>
              <a:rPr lang="de-DE" dirty="0" smtClean="0"/>
              <a:t>ärmeres Wetter -&gt; mehr nachtaktiv</a:t>
            </a:r>
          </a:p>
          <a:p>
            <a:endParaRPr lang="de-AT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2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8800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553056" y="1317600"/>
            <a:ext cx="7978525" cy="829455"/>
          </a:xfrm>
        </p:spPr>
        <p:txBody>
          <a:bodyPr/>
          <a:lstStyle/>
          <a:p>
            <a:r>
              <a:rPr lang="de-DE" dirty="0" err="1" smtClean="0"/>
              <a:t>Culicoides</a:t>
            </a:r>
            <a:r>
              <a:rPr lang="de-DE" dirty="0" smtClean="0"/>
              <a:t> - Biologie</a:t>
            </a:r>
            <a:endParaRPr lang="de-AT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Aktivität und Überleben beeinflusst durch Temperatur, Wind, Regen</a:t>
            </a:r>
          </a:p>
          <a:p>
            <a:pPr lvl="1"/>
            <a:r>
              <a:rPr lang="de-DE" dirty="0" smtClean="0"/>
              <a:t>Lebensspanne gewöhnlich unter 20 Tagen bis max. 3 Monate</a:t>
            </a:r>
            <a:endParaRPr lang="de-DE" dirty="0"/>
          </a:p>
          <a:p>
            <a:r>
              <a:rPr lang="de-DE" dirty="0"/>
              <a:t>h</a:t>
            </a:r>
            <a:r>
              <a:rPr lang="de-DE" dirty="0" smtClean="0"/>
              <a:t>ohe Temperaturen beschleunigen Entwicklung, können aber hohe Mortalitäten hervorrufen</a:t>
            </a:r>
          </a:p>
          <a:p>
            <a:pPr lvl="1"/>
            <a:r>
              <a:rPr lang="de-DE" dirty="0" smtClean="0"/>
              <a:t>Temperaturoptimum: </a:t>
            </a:r>
            <a:r>
              <a:rPr lang="en-US" dirty="0" smtClean="0"/>
              <a:t>15-25°C (</a:t>
            </a:r>
            <a:r>
              <a:rPr lang="en-US" dirty="0" err="1" smtClean="0"/>
              <a:t>für</a:t>
            </a:r>
            <a:r>
              <a:rPr lang="en-US" dirty="0" smtClean="0"/>
              <a:t> BTV-</a:t>
            </a:r>
            <a:r>
              <a:rPr lang="en-US" dirty="0" err="1" smtClean="0"/>
              <a:t>Verbreitung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smtClean="0"/>
              <a:t>Europa)</a:t>
            </a:r>
            <a:endParaRPr lang="de-DE" dirty="0" smtClean="0"/>
          </a:p>
          <a:p>
            <a:r>
              <a:rPr lang="de-DE" dirty="0" smtClean="0"/>
              <a:t>Eier und Larven können mehrere Wochen bei 4-6°C überdauern, und bei Temperaturanstieg Entwicklung fortsetzen</a:t>
            </a:r>
          </a:p>
          <a:p>
            <a:pPr lvl="1"/>
            <a:r>
              <a:rPr lang="de-DE" dirty="0" smtClean="0"/>
              <a:t>1-2 Tage Frost jedoch tödlich</a:t>
            </a:r>
          </a:p>
          <a:p>
            <a:pPr marL="0" indent="0">
              <a:buNone/>
            </a:pPr>
            <a:endParaRPr lang="de-AT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3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6615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553056" y="1317600"/>
            <a:ext cx="7978525" cy="829455"/>
          </a:xfrm>
        </p:spPr>
        <p:txBody>
          <a:bodyPr/>
          <a:lstStyle/>
          <a:p>
            <a:r>
              <a:rPr lang="de-DE" dirty="0" err="1" smtClean="0"/>
              <a:t>Culicoides</a:t>
            </a:r>
            <a:r>
              <a:rPr lang="de-DE" dirty="0" smtClean="0"/>
              <a:t> - Überwinterung</a:t>
            </a:r>
            <a:endParaRPr lang="de-AT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4</a:t>
            </a:fld>
            <a:endParaRPr lang="de-AT" dirty="0"/>
          </a:p>
        </p:txBody>
      </p:sp>
      <p:sp>
        <p:nvSpPr>
          <p:cNvPr id="3" name="Rechteck 2"/>
          <p:cNvSpPr/>
          <p:nvPr/>
        </p:nvSpPr>
        <p:spPr>
          <a:xfrm>
            <a:off x="5237632" y="1386393"/>
            <a:ext cx="32808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err="1" smtClean="0"/>
              <a:t>Kameke</a:t>
            </a:r>
            <a:r>
              <a:rPr lang="en-US" sz="1400" b="1" dirty="0" smtClean="0"/>
              <a:t> </a:t>
            </a:r>
            <a:r>
              <a:rPr lang="en-US" sz="1400" b="1" dirty="0"/>
              <a:t>et al. </a:t>
            </a:r>
            <a:r>
              <a:rPr lang="en-US" sz="1400" b="1" dirty="0" smtClean="0"/>
              <a:t>2017; </a:t>
            </a:r>
            <a:r>
              <a:rPr lang="en-US" sz="1400" b="1" dirty="0" err="1" smtClean="0"/>
              <a:t>Groschupp</a:t>
            </a:r>
            <a:r>
              <a:rPr lang="en-US" sz="1400" b="1" dirty="0" smtClean="0"/>
              <a:t> </a:t>
            </a:r>
            <a:r>
              <a:rPr lang="en-US" sz="1400" b="1" dirty="0"/>
              <a:t>et al. 2024</a:t>
            </a:r>
            <a:endParaRPr lang="de-AT" sz="1400" b="1" dirty="0"/>
          </a:p>
        </p:txBody>
      </p:sp>
      <p:sp>
        <p:nvSpPr>
          <p:cNvPr id="9" name="Textplatzhalter 5"/>
          <p:cNvSpPr txBox="1">
            <a:spLocks/>
          </p:cNvSpPr>
          <p:nvPr/>
        </p:nvSpPr>
        <p:spPr>
          <a:xfrm>
            <a:off x="553057" y="1762962"/>
            <a:ext cx="8104458" cy="428593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25200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1425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504000" marR="0" indent="-25200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1425"/>
              </a:spcAft>
              <a:buClrTx/>
              <a:buSzTx/>
              <a:buFont typeface="Corbel" panose="020B0503020204020204" pitchFamily="34" charset="0"/>
              <a:buChar char="−"/>
              <a:tabLst/>
              <a:defRPr sz="1800" kern="120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756000" indent="-25200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1425"/>
              </a:spcAft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–"/>
              <a:defRPr sz="1800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Clr>
                <a:schemeClr val="tx2"/>
              </a:buClr>
              <a:buFont typeface="Arial" pitchFamily="34" charset="0"/>
              <a:buChar char="»"/>
              <a:defRPr sz="1800" kern="120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 smtClean="0"/>
          </a:p>
          <a:p>
            <a:r>
              <a:rPr lang="de-AT" dirty="0"/>
              <a:t>In Summe wurden im Winter deutlich mehr </a:t>
            </a:r>
            <a:r>
              <a:rPr lang="de-AT" dirty="0" err="1"/>
              <a:t>Gnitzen</a:t>
            </a:r>
            <a:r>
              <a:rPr lang="de-AT" dirty="0"/>
              <a:t> innerhalb als außerhalb von Ställen gefangen</a:t>
            </a:r>
          </a:p>
          <a:p>
            <a:pPr lvl="1"/>
            <a:r>
              <a:rPr lang="de-AT" dirty="0"/>
              <a:t>innerhalb: </a:t>
            </a:r>
            <a:r>
              <a:rPr lang="de-AT" dirty="0" err="1"/>
              <a:t>Gnitzen</a:t>
            </a:r>
            <a:r>
              <a:rPr lang="de-AT" dirty="0"/>
              <a:t>-Anzahl über Winter gleich</a:t>
            </a:r>
          </a:p>
          <a:p>
            <a:pPr lvl="1"/>
            <a:r>
              <a:rPr lang="de-AT" dirty="0"/>
              <a:t>außerhalb: </a:t>
            </a:r>
            <a:r>
              <a:rPr lang="de-AT" dirty="0" err="1"/>
              <a:t>Gnitzen</a:t>
            </a:r>
            <a:r>
              <a:rPr lang="de-AT" dirty="0"/>
              <a:t>-Anzahl schwankt stark mit Außentemperaturen</a:t>
            </a:r>
          </a:p>
          <a:p>
            <a:r>
              <a:rPr lang="de-AT" dirty="0"/>
              <a:t>Durchschnittstemperaturen des Tages des ersten Auftretens 7,4-10,3 °C</a:t>
            </a:r>
          </a:p>
          <a:p>
            <a:r>
              <a:rPr lang="de-AT" dirty="0"/>
              <a:t>Schwellenwert-Temperaturen bei 7,4-10,8 °C 		</a:t>
            </a:r>
            <a:r>
              <a:rPr lang="de-AT" dirty="0" smtClean="0"/>
              <a:t>	(</a:t>
            </a:r>
            <a:r>
              <a:rPr lang="de-AT" dirty="0"/>
              <a:t>Durchschnittstemperatur während Woche vor erstem Auftreten</a:t>
            </a:r>
            <a:r>
              <a:rPr lang="de-AT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Ohne Vektormaßnahmen können </a:t>
            </a:r>
            <a:r>
              <a:rPr lang="de-DE" dirty="0" err="1" smtClean="0"/>
              <a:t>Gnitzen</a:t>
            </a:r>
            <a:r>
              <a:rPr lang="de-DE" dirty="0" smtClean="0"/>
              <a:t> im Stall überwintern und die Virusübertragung aufrechterhalten</a:t>
            </a:r>
            <a:endParaRPr lang="de-AT" dirty="0"/>
          </a:p>
          <a:p>
            <a:pPr marL="0" indent="0">
              <a:buFont typeface="Arial" panose="020B0604020202020204" pitchFamily="34" charset="0"/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3355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540000" y="1317600"/>
            <a:ext cx="7978525" cy="796493"/>
          </a:xfrm>
        </p:spPr>
        <p:txBody>
          <a:bodyPr/>
          <a:lstStyle/>
          <a:p>
            <a:r>
              <a:rPr lang="en-US" dirty="0"/>
              <a:t>Breeding Habitat Preferences of Major </a:t>
            </a:r>
            <a:r>
              <a:rPr lang="en-US" dirty="0" err="1"/>
              <a:t>Culicoides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Species (</a:t>
            </a:r>
            <a:r>
              <a:rPr lang="en-US" dirty="0" err="1"/>
              <a:t>Diptera</a:t>
            </a:r>
            <a:r>
              <a:rPr lang="en-US" dirty="0"/>
              <a:t>: </a:t>
            </a:r>
            <a:r>
              <a:rPr lang="en-US" dirty="0" err="1"/>
              <a:t>Ceratopogonidae</a:t>
            </a:r>
            <a:r>
              <a:rPr lang="en-US" dirty="0"/>
              <a:t>) in Germany (2020)</a:t>
            </a:r>
            <a:br>
              <a:rPr lang="en-US" dirty="0"/>
            </a:br>
            <a:endParaRPr lang="de-AT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539750" y="2282342"/>
            <a:ext cx="7978775" cy="3859696"/>
          </a:xfrm>
        </p:spPr>
        <p:txBody>
          <a:bodyPr/>
          <a:lstStyle/>
          <a:p>
            <a:r>
              <a:rPr lang="de-DE" u="sng" dirty="0" smtClean="0"/>
              <a:t>Ergebnisse</a:t>
            </a:r>
          </a:p>
          <a:p>
            <a:pPr lvl="1"/>
            <a:r>
              <a:rPr lang="de-DE" dirty="0" err="1"/>
              <a:t>Subgenus</a:t>
            </a:r>
            <a:r>
              <a:rPr lang="de-DE" dirty="0"/>
              <a:t> </a:t>
            </a:r>
            <a:r>
              <a:rPr lang="de-DE" dirty="0" err="1"/>
              <a:t>Avaritia</a:t>
            </a:r>
            <a:r>
              <a:rPr lang="de-DE" dirty="0"/>
              <a:t> bevorzugt </a:t>
            </a:r>
            <a:r>
              <a:rPr lang="en-US" dirty="0" err="1"/>
              <a:t>Kompost</a:t>
            </a:r>
            <a:r>
              <a:rPr lang="en-US" dirty="0"/>
              <a:t> und </a:t>
            </a:r>
            <a:r>
              <a:rPr lang="en-US" dirty="0" err="1"/>
              <a:t>Dunghaufen</a:t>
            </a:r>
            <a:endParaRPr lang="en-US" dirty="0"/>
          </a:p>
          <a:p>
            <a:pPr lvl="1"/>
            <a:r>
              <a:rPr lang="en-US" dirty="0"/>
              <a:t>Subgenus </a:t>
            </a:r>
            <a:r>
              <a:rPr lang="en-US" dirty="0" err="1"/>
              <a:t>Culicoides</a:t>
            </a:r>
            <a:r>
              <a:rPr lang="en-US" dirty="0"/>
              <a:t> </a:t>
            </a:r>
            <a:r>
              <a:rPr lang="en-US" dirty="0" err="1"/>
              <a:t>bevorzugt</a:t>
            </a:r>
            <a:r>
              <a:rPr lang="en-US" dirty="0"/>
              <a:t> (</a:t>
            </a:r>
            <a:r>
              <a:rPr lang="en-US" dirty="0" err="1"/>
              <a:t>renaturierte</a:t>
            </a:r>
            <a:r>
              <a:rPr lang="en-US" dirty="0"/>
              <a:t>) </a:t>
            </a:r>
            <a:r>
              <a:rPr lang="en-US" dirty="0" err="1"/>
              <a:t>Flächen</a:t>
            </a:r>
            <a:endParaRPr lang="de-AT" dirty="0"/>
          </a:p>
          <a:p>
            <a:endParaRPr lang="de-DE" u="sng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l</a:t>
            </a:r>
            <a:r>
              <a:rPr lang="de-DE" dirty="0" smtClean="0"/>
              <a:t>aut Bericht </a:t>
            </a:r>
            <a:r>
              <a:rPr lang="de-DE" dirty="0" err="1" smtClean="0"/>
              <a:t>Vektormonitoring</a:t>
            </a:r>
            <a:r>
              <a:rPr lang="de-DE" dirty="0" smtClean="0"/>
              <a:t> 2007-2008 in Ö.</a:t>
            </a:r>
          </a:p>
          <a:p>
            <a:pPr lvl="1"/>
            <a:r>
              <a:rPr lang="de-DE" dirty="0"/>
              <a:t>k</a:t>
            </a:r>
            <a:r>
              <a:rPr lang="de-DE" dirty="0" smtClean="0"/>
              <a:t>napp 6 </a:t>
            </a:r>
            <a:r>
              <a:rPr lang="de-DE" dirty="0" err="1" smtClean="0"/>
              <a:t>mio.</a:t>
            </a:r>
            <a:r>
              <a:rPr lang="de-DE" dirty="0" smtClean="0"/>
              <a:t> </a:t>
            </a:r>
            <a:r>
              <a:rPr lang="de-DE" dirty="0" err="1" smtClean="0"/>
              <a:t>Culicoids</a:t>
            </a:r>
            <a:r>
              <a:rPr lang="de-DE" dirty="0" smtClean="0"/>
              <a:t>: 89,3% </a:t>
            </a:r>
            <a:r>
              <a:rPr lang="de-DE" dirty="0" err="1" smtClean="0"/>
              <a:t>Avaritia</a:t>
            </a:r>
            <a:r>
              <a:rPr lang="de-DE" dirty="0" smtClean="0"/>
              <a:t>; 5,8% </a:t>
            </a:r>
            <a:r>
              <a:rPr lang="de-DE" dirty="0" err="1" smtClean="0"/>
              <a:t>Culicoides</a:t>
            </a:r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endParaRPr lang="de-DE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Fokus auf </a:t>
            </a:r>
            <a:r>
              <a:rPr lang="de-DE" dirty="0" err="1" smtClean="0"/>
              <a:t>Avaritia</a:t>
            </a:r>
            <a:r>
              <a:rPr lang="de-DE" dirty="0"/>
              <a:t> </a:t>
            </a:r>
            <a:r>
              <a:rPr lang="de-DE" dirty="0" smtClean="0"/>
              <a:t>und dessen Bruthabitate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5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68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540000" y="1317600"/>
            <a:ext cx="7978525" cy="796493"/>
          </a:xfrm>
        </p:spPr>
        <p:txBody>
          <a:bodyPr/>
          <a:lstStyle/>
          <a:p>
            <a:r>
              <a:rPr lang="en-US" dirty="0"/>
              <a:t>Lack of Evidence for Laboratory and Natural Vertical Transmission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Bluetongue Virus in </a:t>
            </a:r>
            <a:r>
              <a:rPr lang="en-US" dirty="0" err="1"/>
              <a:t>Culicoides</a:t>
            </a:r>
            <a:r>
              <a:rPr lang="en-US" dirty="0"/>
              <a:t> </a:t>
            </a:r>
            <a:r>
              <a:rPr lang="en-US" dirty="0" err="1"/>
              <a:t>sonorensis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/>
              <a:t>Diptera</a:t>
            </a:r>
            <a:r>
              <a:rPr lang="en-US" dirty="0"/>
              <a:t>: </a:t>
            </a:r>
            <a:r>
              <a:rPr lang="en-US" dirty="0" err="1"/>
              <a:t>Ceratopogonidae</a:t>
            </a:r>
            <a:r>
              <a:rPr lang="en-US" dirty="0"/>
              <a:t>) (2015)</a:t>
            </a:r>
            <a:endParaRPr lang="de-AT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539750" y="2655418"/>
            <a:ext cx="7978775" cy="3486619"/>
          </a:xfrm>
        </p:spPr>
        <p:txBody>
          <a:bodyPr/>
          <a:lstStyle/>
          <a:p>
            <a:r>
              <a:rPr lang="de-DE" u="sng" dirty="0" smtClean="0"/>
              <a:t>Ergebnisse</a:t>
            </a:r>
          </a:p>
          <a:p>
            <a:pPr lvl="1"/>
            <a:r>
              <a:rPr lang="de-DE" dirty="0" smtClean="0"/>
              <a:t>In einem Laborexperiment wurde gezeigt, dass nur blutsaugende Weibchen das BTV tragen.</a:t>
            </a:r>
          </a:p>
          <a:p>
            <a:pPr lvl="1"/>
            <a:r>
              <a:rPr lang="de-DE" dirty="0" smtClean="0"/>
              <a:t>Die von diesen Weibchen hervorgebrachten Larvenstadien tragen das Virus nicht.</a:t>
            </a:r>
          </a:p>
          <a:p>
            <a:pPr lvl="1"/>
            <a:r>
              <a:rPr lang="de-DE" dirty="0" smtClean="0"/>
              <a:t>ähnliche Beobachtungen aus der Natur</a:t>
            </a:r>
          </a:p>
          <a:p>
            <a:pPr lvl="1"/>
            <a:endParaRPr lang="de-DE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vertikale Übertragung von BTV bei C. </a:t>
            </a:r>
            <a:r>
              <a:rPr lang="de-DE" dirty="0" err="1" smtClean="0"/>
              <a:t>sonorensis</a:t>
            </a:r>
            <a:r>
              <a:rPr lang="de-DE" dirty="0" smtClean="0"/>
              <a:t> nicht möglich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dirty="0" smtClean="0"/>
              <a:t>bei anderen Arten?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6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6101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553056" y="1317600"/>
            <a:ext cx="7978525" cy="829455"/>
          </a:xfrm>
        </p:spPr>
        <p:txBody>
          <a:bodyPr/>
          <a:lstStyle/>
          <a:p>
            <a:r>
              <a:rPr lang="de-DE" dirty="0" smtClean="0"/>
              <a:t>Maßnahmen der Schweiz</a:t>
            </a:r>
            <a:endParaRPr lang="de-AT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AT" dirty="0"/>
              <a:t>in erster Linie </a:t>
            </a:r>
            <a:r>
              <a:rPr lang="de-AT" dirty="0" smtClean="0"/>
              <a:t>Expositionsprophylaxe</a:t>
            </a:r>
          </a:p>
          <a:p>
            <a:r>
              <a:rPr lang="de-AT" dirty="0" smtClean="0"/>
              <a:t>kombinierte Maßnahmen bringen </a:t>
            </a:r>
            <a:r>
              <a:rPr lang="de-AT" dirty="0"/>
              <a:t>den </a:t>
            </a:r>
            <a:r>
              <a:rPr lang="de-AT" dirty="0" smtClean="0"/>
              <a:t>größten Nutzen</a:t>
            </a:r>
          </a:p>
          <a:p>
            <a:pPr lvl="1"/>
            <a:r>
              <a:rPr lang="de-DE" dirty="0" smtClean="0"/>
              <a:t>Vektoraktivität!</a:t>
            </a:r>
            <a:endParaRPr lang="de-AT" dirty="0" smtClean="0"/>
          </a:p>
          <a:p>
            <a:endParaRPr lang="de-AT" dirty="0" smtClean="0"/>
          </a:p>
          <a:p>
            <a:r>
              <a:rPr lang="de-AT" dirty="0" smtClean="0"/>
              <a:t>Weisung </a:t>
            </a:r>
            <a:r>
              <a:rPr lang="de-AT" dirty="0"/>
              <a:t>an Kantonstierärzte, von 2007 (2008</a:t>
            </a:r>
            <a:r>
              <a:rPr lang="de-AT" dirty="0" smtClean="0"/>
              <a:t>)</a:t>
            </a:r>
          </a:p>
          <a:p>
            <a:r>
              <a:rPr lang="de-AT" dirty="0" err="1" smtClean="0"/>
              <a:t>Kantonstierärzt</a:t>
            </a:r>
            <a:r>
              <a:rPr lang="de-AT" dirty="0" smtClean="0"/>
              <a:t>/in </a:t>
            </a:r>
            <a:r>
              <a:rPr lang="de-AT" dirty="0"/>
              <a:t>verantwortlich für Förderung und Verbreitung des notwendigen Wissens bei den Anwendern/innen der </a:t>
            </a:r>
            <a:r>
              <a:rPr lang="de-AT" dirty="0" smtClean="0"/>
              <a:t>Maßnahmen</a:t>
            </a:r>
          </a:p>
          <a:p>
            <a:endParaRPr lang="de-AT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7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0684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553056" y="1317600"/>
            <a:ext cx="7978525" cy="829455"/>
          </a:xfrm>
        </p:spPr>
        <p:txBody>
          <a:bodyPr/>
          <a:lstStyle/>
          <a:p>
            <a:r>
              <a:rPr lang="de-DE" dirty="0" smtClean="0"/>
              <a:t>Maßnahmen der Schweiz</a:t>
            </a:r>
            <a:endParaRPr lang="de-AT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de-AT" b="1" dirty="0"/>
              <a:t>Stallungseingänge versiegeln oder mit Netzen verdecken</a:t>
            </a:r>
            <a:endParaRPr lang="de-AT" dirty="0"/>
          </a:p>
          <a:p>
            <a:pPr lvl="1"/>
            <a:r>
              <a:rPr lang="de-AT" dirty="0"/>
              <a:t>feinmaschige, sogenannte </a:t>
            </a:r>
            <a:r>
              <a:rPr lang="de-AT" dirty="0" smtClean="0"/>
              <a:t>„</a:t>
            </a:r>
            <a:r>
              <a:rPr lang="de-AT" dirty="0" err="1" smtClean="0"/>
              <a:t>sandfly</a:t>
            </a:r>
            <a:r>
              <a:rPr lang="de-AT" dirty="0" smtClean="0"/>
              <a:t> </a:t>
            </a:r>
            <a:r>
              <a:rPr lang="de-AT" dirty="0" err="1" smtClean="0"/>
              <a:t>safe</a:t>
            </a:r>
            <a:r>
              <a:rPr lang="de-AT" dirty="0" smtClean="0"/>
              <a:t>“ </a:t>
            </a:r>
            <a:r>
              <a:rPr lang="de-AT" dirty="0"/>
              <a:t>Netze, mit mind. 3 Maschen pro cm</a:t>
            </a:r>
          </a:p>
          <a:p>
            <a:pPr lvl="1"/>
            <a:r>
              <a:rPr lang="de-AT" dirty="0"/>
              <a:t>grobmaschigere Netze müssen mit einem Insektizid imprägniert werden</a:t>
            </a:r>
          </a:p>
          <a:p>
            <a:pPr lvl="1"/>
            <a:r>
              <a:rPr lang="de-AT" dirty="0"/>
              <a:t>v.a. Rauchschwalben sollten trotzdem hineingelangen </a:t>
            </a:r>
            <a:r>
              <a:rPr lang="de-AT" dirty="0" smtClean="0"/>
              <a:t>können</a:t>
            </a:r>
            <a:endParaRPr lang="de-AT" dirty="0"/>
          </a:p>
          <a:p>
            <a:pPr>
              <a:buFont typeface="Wingdings" panose="05000000000000000000" pitchFamily="2" charset="2"/>
              <a:buChar char="Ø"/>
            </a:pPr>
            <a:r>
              <a:rPr lang="de-AT" b="1" dirty="0"/>
              <a:t>Ausmerzung von Brutplätzen innerhalb einer </a:t>
            </a:r>
            <a:r>
              <a:rPr lang="de-AT" b="1" dirty="0" smtClean="0"/>
              <a:t>Tierhaltung</a:t>
            </a:r>
            <a:endParaRPr lang="de-AT" dirty="0" smtClean="0"/>
          </a:p>
          <a:p>
            <a:pPr lvl="1"/>
            <a:r>
              <a:rPr lang="de-AT" dirty="0" smtClean="0"/>
              <a:t>vollständige </a:t>
            </a:r>
            <a:r>
              <a:rPr lang="de-AT" dirty="0"/>
              <a:t>Vermeidung feuchter </a:t>
            </a:r>
            <a:r>
              <a:rPr lang="de-AT" dirty="0" smtClean="0"/>
              <a:t>Stellen</a:t>
            </a:r>
          </a:p>
          <a:p>
            <a:pPr lvl="1"/>
            <a:r>
              <a:rPr lang="de-AT" dirty="0" smtClean="0"/>
              <a:t>Einstreu </a:t>
            </a:r>
            <a:r>
              <a:rPr lang="de-AT" dirty="0"/>
              <a:t>und in der Nähe der Tiere gelagerter Mist </a:t>
            </a:r>
            <a:r>
              <a:rPr lang="de-AT" dirty="0" smtClean="0"/>
              <a:t>mind. 1x/Woche entfernen</a:t>
            </a:r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AT" b="1" dirty="0"/>
              <a:t>Behandlung von Transportfahrzeugen </a:t>
            </a:r>
            <a:r>
              <a:rPr lang="de-AT" dirty="0"/>
              <a:t>(Laderäume)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8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3655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553056" y="1317600"/>
            <a:ext cx="7978525" cy="829455"/>
          </a:xfrm>
        </p:spPr>
        <p:txBody>
          <a:bodyPr/>
          <a:lstStyle/>
          <a:p>
            <a:r>
              <a:rPr lang="de-DE" dirty="0" smtClean="0"/>
              <a:t>Maßnahmen der Schweiz</a:t>
            </a:r>
            <a:endParaRPr lang="de-AT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sv-SE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v-SE" b="1" dirty="0" smtClean="0"/>
              <a:t>Repellentien</a:t>
            </a:r>
            <a:r>
              <a:rPr lang="sv-SE" b="1" dirty="0"/>
              <a:t>: </a:t>
            </a:r>
          </a:p>
          <a:p>
            <a:r>
              <a:rPr lang="sv-SE" dirty="0" smtClean="0"/>
              <a:t>Repellent-Effekt</a:t>
            </a:r>
            <a:r>
              <a:rPr lang="sv-SE" dirty="0"/>
              <a:t>;</a:t>
            </a:r>
            <a:r>
              <a:rPr lang="sv-SE" dirty="0" smtClean="0"/>
              <a:t> Knock-down-Effekt; </a:t>
            </a:r>
            <a:r>
              <a:rPr lang="sv-SE" dirty="0"/>
              <a:t>letaler </a:t>
            </a:r>
            <a:r>
              <a:rPr lang="sv-SE" dirty="0" smtClean="0"/>
              <a:t>Effekt</a:t>
            </a:r>
          </a:p>
          <a:p>
            <a:r>
              <a:rPr lang="de-AT" dirty="0" err="1" smtClean="0"/>
              <a:t>fliessende</a:t>
            </a:r>
            <a:r>
              <a:rPr lang="de-AT" dirty="0" smtClean="0"/>
              <a:t> </a:t>
            </a:r>
            <a:r>
              <a:rPr lang="de-AT" dirty="0"/>
              <a:t>Übergänge </a:t>
            </a:r>
            <a:r>
              <a:rPr lang="de-AT" dirty="0" smtClean="0"/>
              <a:t>zw. </a:t>
            </a:r>
            <a:r>
              <a:rPr lang="de-AT" dirty="0"/>
              <a:t>Repellent- </a:t>
            </a:r>
            <a:r>
              <a:rPr lang="de-AT" dirty="0" smtClean="0"/>
              <a:t>zu letaler Wirkung</a:t>
            </a:r>
            <a:endParaRPr lang="de-DE" dirty="0" smtClean="0"/>
          </a:p>
          <a:p>
            <a:r>
              <a:rPr lang="de-AT" dirty="0" err="1" smtClean="0"/>
              <a:t>Pyrethroide</a:t>
            </a:r>
            <a:r>
              <a:rPr lang="de-AT" dirty="0" smtClean="0"/>
              <a:t> </a:t>
            </a:r>
            <a:r>
              <a:rPr lang="de-AT" dirty="0"/>
              <a:t>als Mittel der </a:t>
            </a:r>
            <a:r>
              <a:rPr lang="de-AT" dirty="0" smtClean="0"/>
              <a:t>Wahl</a:t>
            </a:r>
          </a:p>
          <a:p>
            <a:r>
              <a:rPr lang="de-AT" dirty="0" smtClean="0"/>
              <a:t>Insektizide gelten als Tierarzneimittel, </a:t>
            </a:r>
            <a:r>
              <a:rPr lang="de-AT" dirty="0"/>
              <a:t>wenn </a:t>
            </a:r>
            <a:r>
              <a:rPr lang="de-AT" dirty="0" smtClean="0"/>
              <a:t>sie:</a:t>
            </a:r>
          </a:p>
          <a:p>
            <a:pPr lvl="1"/>
            <a:r>
              <a:rPr lang="de-AT" dirty="0"/>
              <a:t>auf dem Tier angewendet werden</a:t>
            </a:r>
          </a:p>
          <a:p>
            <a:pPr lvl="1"/>
            <a:r>
              <a:rPr lang="de-AT" dirty="0"/>
              <a:t>eine Wirkstoffkonzentration im Fell bewirken und</a:t>
            </a:r>
          </a:p>
          <a:p>
            <a:pPr lvl="1"/>
            <a:r>
              <a:rPr lang="de-AT" dirty="0"/>
              <a:t>diese Wirkstoffkonzentration zu einem Knock-down-Effekt führt</a:t>
            </a:r>
            <a:r>
              <a:rPr lang="de-AT" dirty="0" smtClean="0"/>
              <a:t>.</a:t>
            </a:r>
            <a:r>
              <a:rPr lang="de-AT" dirty="0"/>
              <a:t>	</a:t>
            </a:r>
            <a:endParaRPr lang="de-AT" dirty="0" smtClean="0"/>
          </a:p>
          <a:p>
            <a:pPr lvl="1"/>
            <a:endParaRPr lang="de-AT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9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4028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publik-PPT-4x3">
  <a:themeElements>
    <a:clrScheme name="vorlage-neu-2022">
      <a:dk1>
        <a:srgbClr val="000000"/>
      </a:dk1>
      <a:lt1>
        <a:srgbClr val="E6EFF3"/>
      </a:lt1>
      <a:dk2>
        <a:srgbClr val="000000"/>
      </a:dk2>
      <a:lt2>
        <a:srgbClr val="FFFFFF"/>
      </a:lt2>
      <a:accent1>
        <a:srgbClr val="E5310E"/>
      </a:accent1>
      <a:accent2>
        <a:srgbClr val="E5573B"/>
      </a:accent2>
      <a:accent3>
        <a:srgbClr val="EC6237"/>
      </a:accent3>
      <a:accent4>
        <a:srgbClr val="EB7E5C"/>
      </a:accent4>
      <a:accent5>
        <a:srgbClr val="F28F66"/>
      </a:accent5>
      <a:accent6>
        <a:srgbClr val="F0A282"/>
      </a:accent6>
      <a:hlink>
        <a:srgbClr val="1C1C1C"/>
      </a:hlink>
      <a:folHlink>
        <a:srgbClr val="63636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larhei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MSGPK-PPT-4x3-Calibri_2022-neu.potx" id="{76746506-FDD4-49B1-808F-F982C0DF5574}" vid="{584757BF-E320-496C-9498-50CBCC062C46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894</Words>
  <Application>Microsoft Office PowerPoint</Application>
  <PresentationFormat>Bildschirmpräsentation (4:3)</PresentationFormat>
  <Paragraphs>135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3" baseType="lpstr">
      <vt:lpstr>Arial</vt:lpstr>
      <vt:lpstr>Calibri</vt:lpstr>
      <vt:lpstr>Corbel</vt:lpstr>
      <vt:lpstr>Courier New</vt:lpstr>
      <vt:lpstr>JansonText-Roman</vt:lpstr>
      <vt:lpstr>Symbol</vt:lpstr>
      <vt:lpstr>Wingdings</vt:lpstr>
      <vt:lpstr>Republik-PPT-4x3</vt:lpstr>
      <vt:lpstr>Culicoides spp.  – Maßnahmen gegen die Überträger der   Blauzungenkrankheit</vt:lpstr>
      <vt:lpstr>Culicoides - Biologie</vt:lpstr>
      <vt:lpstr>Culicoides - Biologie</vt:lpstr>
      <vt:lpstr>Culicoides - Überwinterung</vt:lpstr>
      <vt:lpstr>Breeding Habitat Preferences of Major Culicoides Species (Diptera: Ceratopogonidae) in Germany (2020) </vt:lpstr>
      <vt:lpstr>Lack of Evidence for Laboratory and Natural Vertical Transmission  of Bluetongue Virus in Culicoides sonorensis  (Diptera: Ceratopogonidae) (2015)</vt:lpstr>
      <vt:lpstr>Maßnahmen der Schweiz</vt:lpstr>
      <vt:lpstr>Maßnahmen der Schweiz</vt:lpstr>
      <vt:lpstr>Maßnahmen der Schweiz</vt:lpstr>
      <vt:lpstr>Maßnahmen der Schweiz</vt:lpstr>
      <vt:lpstr>Control techniques for Culicoides biting midges and their  application in the U.K. and northwestern Palaearctic (2008)</vt:lpstr>
      <vt:lpstr>Control techniques for Culicoides biting midges and their  application in the U.K. and northwestern Palaearctic (2008)</vt:lpstr>
      <vt:lpstr>Empfehlung – Maßnahmen im Winter</vt:lpstr>
      <vt:lpstr>Culicoides -Management</vt:lpstr>
      <vt:lpstr>Danke für Ihre  Aufmerksamkeit!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der Folienpräsentation maximal zweizeilig</dc:title>
  <dc:creator>edith</dc:creator>
  <cp:lastModifiedBy>Pröger, Lasse</cp:lastModifiedBy>
  <cp:revision>108</cp:revision>
  <cp:lastPrinted>2018-07-05T18:23:58Z</cp:lastPrinted>
  <dcterms:created xsi:type="dcterms:W3CDTF">2018-07-08T14:07:29Z</dcterms:created>
  <dcterms:modified xsi:type="dcterms:W3CDTF">2024-11-22T13:58:38Z</dcterms:modified>
</cp:coreProperties>
</file>