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58" r:id="rId5"/>
    <p:sldId id="271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A48B70-FF19-D998-3A52-5785DE5F11B9}" name="Leth Christoph" initials="CL" userId="S::christoph.leth@ages.at::288fbfc4-d860-47b0-a8df-f9a21622ef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FFFFFF"/>
    <a:srgbClr val="194066"/>
    <a:srgbClr val="C4D5E5"/>
    <a:srgbClr val="DBE9F7"/>
    <a:srgbClr val="E2C8B0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C1160-30E3-06AC-DAA7-E7249145E92E}" v="266" dt="2025-02-04T09:36:28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hyperlink" Target="https://www.openagrar.de/servlets/MCRFileNodeServlet/openagrar_derivate_00063742/FLI-FAQ_MKS_2025-01-17_bf.pdf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cfsph.iastate.edu/biosecurity/#filter=.dairy_biosecurity" TargetMode="Externa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hyperlink" Target="https://eufmdlearning.works/" TargetMode="External"/><Relationship Id="rId7" Type="http://schemas.openxmlformats.org/officeDocument/2006/relationships/hyperlink" Target="https://storyset.com/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od.ec.europa.eu/animals/animal-diseases/animal-disease-information-system-adis_en" TargetMode="External"/><Relationship Id="rId11" Type="http://schemas.openxmlformats.org/officeDocument/2006/relationships/image" Target="../media/image37.jpg"/><Relationship Id="rId5" Type="http://schemas.openxmlformats.org/officeDocument/2006/relationships/hyperlink" Target="https://www.woah.org/en/home/" TargetMode="External"/><Relationship Id="rId10" Type="http://schemas.openxmlformats.org/officeDocument/2006/relationships/hyperlink" Target="mailto:evita.sipek@gesundheitsministerium.gv.at" TargetMode="External"/><Relationship Id="rId4" Type="http://schemas.openxmlformats.org/officeDocument/2006/relationships/hyperlink" Target="https://www.ages.at/mensch/krankheit/krankheitserreger-von-a-bis-z/schaf-und-ziegenpocken?sword_list%5B0%5D=www&amp;cHash=a2e82e752801035d4f1a0092eee221d3" TargetMode="External"/><Relationship Id="rId9" Type="http://schemas.openxmlformats.org/officeDocument/2006/relationships/hyperlink" Target="http://www.canv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pmc.ncbi.nlm.nih.gov/articles/PMC795275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ah.org/fileadmin/Home/fr/Health_standards/tahm/3.01.08_FM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Maul und Klauenseuche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Überblick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0000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0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4" y="5168900"/>
            <a:ext cx="935037" cy="9350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50" y="5050587"/>
            <a:ext cx="1281522" cy="12815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96" y="5140259"/>
            <a:ext cx="1102179" cy="110217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909025" y="6103937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Krankheit</a:t>
            </a:r>
            <a:endParaRPr lang="de-AT" sz="12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67" y="5119700"/>
            <a:ext cx="1053966" cy="105396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970681" y="6062718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Laboruntersuchung</a:t>
            </a:r>
            <a:endParaRPr lang="de-AT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6779634" y="6103937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Prophylaxe</a:t>
            </a:r>
            <a:endParaRPr lang="de-AT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9086701" y="6155211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Weltgeschehen</a:t>
            </a:r>
            <a:endParaRPr lang="de-AT" sz="1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3" y="1964302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Prophylaxe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082" y="5707781"/>
            <a:ext cx="803813" cy="80381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04789" y="2514940"/>
            <a:ext cx="838968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de-DE" altLang="de-DE" sz="1400" b="1" dirty="0" smtClean="0"/>
              <a:t>Impfung</a:t>
            </a:r>
            <a:r>
              <a:rPr lang="de-DE" altLang="de-DE" sz="1400" dirty="0" smtClean="0"/>
              <a:t>: Prophylaktische Impfung in der EU verboten</a:t>
            </a:r>
            <a:endParaRPr lang="de-DE" altLang="de-DE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b="1" dirty="0" smtClean="0"/>
              <a:t> Verhinderung der Einschleppung</a:t>
            </a:r>
            <a:r>
              <a:rPr lang="de-DE" altLang="de-DE" sz="1400" dirty="0" smtClean="0"/>
              <a:t>: strenge Handelsrestriktionen, strikte Veterinärkontrollen, Ausbruch möglichst früh erkennen und sofort eindämmen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altLang="de-DE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b="1" dirty="0" smtClean="0"/>
              <a:t> Einhaltung von Biosicherheitsmaßnahmen: </a:t>
            </a:r>
            <a:r>
              <a:rPr lang="de-AT" altLang="de-DE" sz="1400" dirty="0"/>
              <a:t>Management- und physische Maßnahmen zur Verringerung des Risikos der Einschleppung, Ausbreitung und Verschleppung von Krankheiten</a:t>
            </a:r>
            <a:endParaRPr lang="de-DE" alt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103629" y="646624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 smtClean="0">
                <a:hlinkClick r:id="rId3"/>
              </a:rPr>
              <a:t>Impfung gegen MKS (FLI)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9351818" y="6466239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hlinkClick r:id="rId4"/>
              </a:rPr>
              <a:t>Farm </a:t>
            </a:r>
            <a:r>
              <a:rPr lang="de-AT" sz="1200" dirty="0" err="1" smtClean="0">
                <a:hlinkClick r:id="rId4"/>
              </a:rPr>
              <a:t>Biosecurity</a:t>
            </a:r>
            <a:r>
              <a:rPr lang="de-AT" sz="1200" dirty="0" smtClean="0">
                <a:hlinkClick r:id="rId4"/>
              </a:rPr>
              <a:t> (EN)</a:t>
            </a:r>
            <a:endParaRPr lang="de-AT" sz="12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2087289" y="4232522"/>
            <a:ext cx="7780714" cy="2036449"/>
            <a:chOff x="939338" y="4329028"/>
            <a:chExt cx="7780714" cy="2036449"/>
          </a:xfrm>
        </p:grpSpPr>
        <p:sp>
          <p:nvSpPr>
            <p:cNvPr id="10" name="Rechteck 9"/>
            <p:cNvSpPr/>
            <p:nvPr/>
          </p:nvSpPr>
          <p:spPr>
            <a:xfrm rot="16200000">
              <a:off x="3999458" y="1644883"/>
              <a:ext cx="1660474" cy="77807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939338" y="4329028"/>
              <a:ext cx="7780714" cy="1863881"/>
              <a:chOff x="939338" y="4329028"/>
              <a:chExt cx="7780714" cy="1863881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939338" y="4329028"/>
                <a:ext cx="7780714" cy="851257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1105594" y="4877569"/>
                <a:ext cx="1920827" cy="13153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786197" y="4360623"/>
                <a:ext cx="208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bg1"/>
                    </a:solidFill>
                  </a:rPr>
                  <a:t>Krankheiten fernhalten</a:t>
                </a:r>
                <a:endParaRPr lang="de-AT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1138548" y="5707781"/>
                <a:ext cx="1849833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 err="1" smtClean="0"/>
                  <a:t>Biosecurity</a:t>
                </a:r>
                <a:r>
                  <a:rPr lang="de-DE" sz="1100" dirty="0" smtClean="0"/>
                  <a:t> Plan haben und durchsetzen</a:t>
                </a:r>
                <a:endParaRPr lang="de-AT" sz="1100" dirty="0"/>
              </a:p>
            </p:txBody>
          </p: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8814" y="4913287"/>
                <a:ext cx="469303" cy="667986"/>
              </a:xfrm>
              <a:prstGeom prst="rect">
                <a:avLst/>
              </a:prstGeom>
            </p:spPr>
          </p:pic>
          <p:sp>
            <p:nvSpPr>
              <p:cNvPr id="28" name="Rechteck 27"/>
              <p:cNvSpPr/>
              <p:nvPr/>
            </p:nvSpPr>
            <p:spPr>
              <a:xfrm>
                <a:off x="3841241" y="4865793"/>
                <a:ext cx="1920827" cy="13153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3876737" y="5580704"/>
                <a:ext cx="1849833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 smtClean="0"/>
                  <a:t>Neue und kranke Tiere separieren, Zugang für Fremde beschränken</a:t>
                </a:r>
                <a:endParaRPr lang="de-AT" sz="1100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576888" y="4855081"/>
                <a:ext cx="1920827" cy="13153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612174" y="5559985"/>
                <a:ext cx="1849833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 smtClean="0"/>
                  <a:t>Reinigung Ställe, Ausrüstung, Fahrzeuge, Kleidung, Schuhe, Hände</a:t>
                </a:r>
                <a:endParaRPr lang="de-AT" sz="1100" dirty="0"/>
              </a:p>
            </p:txBody>
          </p:sp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1605" y="4920863"/>
                <a:ext cx="880096" cy="687575"/>
              </a:xfrm>
              <a:prstGeom prst="rect">
                <a:avLst/>
              </a:prstGeom>
            </p:spPr>
          </p:pic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5434" y="4865016"/>
                <a:ext cx="643312" cy="727222"/>
              </a:xfrm>
              <a:prstGeom prst="rect">
                <a:avLst/>
              </a:prstGeom>
            </p:spPr>
          </p:pic>
        </p:grp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15861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8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35" name="Freihandform 3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37" name="Grafik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4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1967" y="2004102"/>
            <a:ext cx="4830829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Weltgeschehen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664254" y="6501671"/>
            <a:ext cx="1824022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000" dirty="0" smtClean="0"/>
              <a:t>*siehe nächste Folie</a:t>
            </a:r>
          </a:p>
          <a:p>
            <a:endParaRPr lang="de-DE" sz="1000" dirty="0"/>
          </a:p>
          <a:p>
            <a:endParaRPr lang="de-AT" sz="10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214" y="2793366"/>
            <a:ext cx="6284293" cy="302904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6625275" y="5757606"/>
            <a:ext cx="3526747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AT" sz="1400" dirty="0"/>
              <a:t> </a:t>
            </a:r>
            <a:r>
              <a:rPr lang="de-DE" sz="1000" dirty="0" smtClean="0"/>
              <a:t>WAHIS: </a:t>
            </a:r>
            <a:r>
              <a:rPr lang="de-DE" sz="1000" dirty="0" err="1" smtClean="0"/>
              <a:t>Animal</a:t>
            </a:r>
            <a:r>
              <a:rPr lang="de-DE" sz="1000" dirty="0" smtClean="0"/>
              <a:t> </a:t>
            </a:r>
            <a:r>
              <a:rPr lang="de-DE" sz="1000" dirty="0" err="1" smtClean="0"/>
              <a:t>disease</a:t>
            </a:r>
            <a:r>
              <a:rPr lang="de-DE" sz="1000" dirty="0" smtClean="0"/>
              <a:t> </a:t>
            </a:r>
            <a:r>
              <a:rPr lang="de-DE" sz="1000" dirty="0" err="1" smtClean="0"/>
              <a:t>events</a:t>
            </a:r>
            <a:r>
              <a:rPr lang="de-DE" sz="1000" dirty="0" smtClean="0"/>
              <a:t> 01.01.2024 – 20.03.2025</a:t>
            </a:r>
          </a:p>
          <a:p>
            <a:endParaRPr lang="de-DE" sz="1400" dirty="0"/>
          </a:p>
          <a:p>
            <a:endParaRPr lang="de-AT" sz="1400" dirty="0" smtClean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726759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6" name="Rechteck 25"/>
          <p:cNvSpPr/>
          <p:nvPr/>
        </p:nvSpPr>
        <p:spPr>
          <a:xfrm>
            <a:off x="664254" y="3587760"/>
            <a:ext cx="4548382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AT" sz="1400" dirty="0" smtClean="0"/>
              <a:t>Europa*, Nord – und Zentralamerika und die meisten Pazifischen Länder sind frei und </a:t>
            </a:r>
            <a:r>
              <a:rPr lang="de-DE" sz="1400" dirty="0"/>
              <a:t>Südamerika ist größtenteils </a:t>
            </a:r>
            <a:r>
              <a:rPr lang="de-DE" sz="1400" dirty="0" smtClean="0"/>
              <a:t>frei</a:t>
            </a:r>
            <a:r>
              <a:rPr lang="de-AT" sz="1400" dirty="0" smtClean="0"/>
              <a:t> von MKS.</a:t>
            </a:r>
          </a:p>
          <a:p>
            <a:endParaRPr lang="de-DE" sz="1400" dirty="0"/>
          </a:p>
          <a:p>
            <a:r>
              <a:rPr lang="de-DE" sz="1400" dirty="0" smtClean="0"/>
              <a:t>MKS ist endemisch in vielen Ländern in Afrika, Mittlerer Osten und Asien. Indien und China machen große Fortschritte in Richtung MKS Kontrolle.</a:t>
            </a:r>
          </a:p>
          <a:p>
            <a:endParaRPr lang="de-DE" sz="1400" dirty="0"/>
          </a:p>
          <a:p>
            <a:endParaRPr lang="de-AT" sz="1400" dirty="0" smtClean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6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2513" y="2107588"/>
            <a:ext cx="5067747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MKS Geschichte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179031" y="3503413"/>
            <a:ext cx="3042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*Ausbruch 2001: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Einschleppung der Seuche in die Niederlande durch einen Transport irischer Kälber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Zwei MKS Ausbrüche in Frankreich</a:t>
            </a:r>
          </a:p>
          <a:p>
            <a:endParaRPr lang="de-AT" sz="1400" dirty="0"/>
          </a:p>
        </p:txBody>
      </p:sp>
      <p:sp>
        <p:nvSpPr>
          <p:cNvPr id="7" name="Rechteck 6"/>
          <p:cNvSpPr/>
          <p:nvPr/>
        </p:nvSpPr>
        <p:spPr>
          <a:xfrm>
            <a:off x="2755428" y="3260960"/>
            <a:ext cx="303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*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7115695" y="3260960"/>
            <a:ext cx="2967643" cy="2125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8937643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051042" y="2860279"/>
            <a:ext cx="5224082" cy="2866518"/>
            <a:chOff x="1051042" y="2860279"/>
            <a:chExt cx="5224082" cy="286651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1042" y="2860279"/>
              <a:ext cx="5224082" cy="2866518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166786" y="3314821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>
                  <a:solidFill>
                    <a:schemeClr val="bg2">
                      <a:lumMod val="25000"/>
                    </a:schemeClr>
                  </a:solidFill>
                </a:rPr>
                <a:t>u</a:t>
              </a:r>
              <a:r>
                <a:rPr lang="de-DE" sz="900" dirty="0" smtClean="0">
                  <a:solidFill>
                    <a:schemeClr val="bg2">
                      <a:lumMod val="25000"/>
                    </a:schemeClr>
                  </a:solidFill>
                </a:rPr>
                <a:t>nd Slowakei</a:t>
              </a:r>
              <a:endParaRPr lang="de-AT" sz="9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2513" y="2107588"/>
            <a:ext cx="5067747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Quellen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77489" y="3381515"/>
            <a:ext cx="656495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Inhalt: </a:t>
            </a:r>
            <a:r>
              <a:rPr lang="de-DE" dirty="0" err="1" smtClean="0">
                <a:hlinkClick r:id="rId3"/>
              </a:rPr>
              <a:t>eufmd</a:t>
            </a:r>
            <a:r>
              <a:rPr lang="de-DE" dirty="0" smtClean="0"/>
              <a:t> / </a:t>
            </a:r>
            <a:r>
              <a:rPr lang="de-DE" dirty="0" smtClean="0">
                <a:hlinkClick r:id="rId4"/>
              </a:rPr>
              <a:t>AGES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Grafiken - Daten: </a:t>
            </a:r>
            <a:r>
              <a:rPr lang="de-DE" dirty="0" err="1">
                <a:hlinkClick r:id="rId3"/>
              </a:rPr>
              <a:t>eufmd</a:t>
            </a:r>
            <a:r>
              <a:rPr lang="de-DE" dirty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 smtClean="0">
                <a:hlinkClick r:id="rId5"/>
              </a:rPr>
              <a:t>WOAH</a:t>
            </a:r>
            <a:r>
              <a:rPr lang="de-DE" dirty="0" smtClean="0"/>
              <a:t> / </a:t>
            </a:r>
            <a:r>
              <a:rPr lang="de-DE" dirty="0" smtClean="0">
                <a:hlinkClick r:id="rId4"/>
              </a:rPr>
              <a:t>AGES</a:t>
            </a:r>
            <a:r>
              <a:rPr lang="de-DE" dirty="0" smtClean="0"/>
              <a:t> / </a:t>
            </a:r>
            <a:r>
              <a:rPr lang="de-DE" dirty="0" smtClean="0">
                <a:hlinkClick r:id="rId6"/>
              </a:rPr>
              <a:t>ADIS</a:t>
            </a:r>
            <a:r>
              <a:rPr lang="de-DE" dirty="0" smtClean="0"/>
              <a:t>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Grafiken - Fotos: </a:t>
            </a:r>
            <a:r>
              <a:rPr lang="de-AT" dirty="0" err="1" smtClean="0">
                <a:hlinkClick r:id="rId7"/>
              </a:rPr>
              <a:t>Storyset</a:t>
            </a:r>
            <a:r>
              <a:rPr lang="de-AT" dirty="0" smtClean="0"/>
              <a:t> / </a:t>
            </a:r>
            <a:r>
              <a:rPr lang="de-AT" dirty="0" err="1" smtClean="0">
                <a:hlinkClick r:id="rId8"/>
              </a:rPr>
              <a:t>Pixabay</a:t>
            </a:r>
            <a:r>
              <a:rPr lang="de-AT" dirty="0" smtClean="0"/>
              <a:t> / </a:t>
            </a:r>
            <a:r>
              <a:rPr lang="de-AT" dirty="0" err="1" smtClean="0">
                <a:hlinkClick r:id="rId9"/>
              </a:rPr>
              <a:t>Canva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Präsentation: </a:t>
            </a:r>
            <a:r>
              <a:rPr lang="de-DE" dirty="0" smtClean="0">
                <a:hlinkClick r:id="rId10"/>
              </a:rPr>
              <a:t>evita.sipek@gesundheitsministerium.gv.at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AT" sz="1100" dirty="0"/>
              <a:t>Diese Präsentation stammt von der offiziellen Homepage des </a:t>
            </a:r>
            <a:r>
              <a:rPr lang="de-AT" sz="1100" dirty="0" smtClean="0"/>
              <a:t>Bundesministerium für </a:t>
            </a:r>
            <a:r>
              <a:rPr lang="de-AT" sz="1100" dirty="0"/>
              <a:t>Soziales,</a:t>
            </a:r>
          </a:p>
          <a:p>
            <a:r>
              <a:rPr lang="de-AT" sz="1100" dirty="0"/>
              <a:t>Gesundheit, Pflege und Konsumentenschutz und darf für nicht kommerzielle Zwecke unter Angabe der</a:t>
            </a:r>
          </a:p>
          <a:p>
            <a:r>
              <a:rPr lang="de-AT" sz="1100" dirty="0"/>
              <a:t>Quellen verwendet </a:t>
            </a:r>
            <a:r>
              <a:rPr lang="de-AT" sz="1100" dirty="0" smtClean="0"/>
              <a:t>werden.</a:t>
            </a:r>
            <a:endParaRPr lang="de-AT" sz="11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2439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1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4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53765" y="2164196"/>
            <a:ext cx="2081078" cy="4520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Der Erreger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654624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25716" y="2616200"/>
            <a:ext cx="473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Maul- und Klauenseuche Virus</a:t>
            </a:r>
          </a:p>
          <a:p>
            <a:pPr algn="ctr"/>
            <a:r>
              <a:rPr lang="de-DE" dirty="0" smtClean="0"/>
              <a:t>Familie </a:t>
            </a:r>
            <a:r>
              <a:rPr lang="de-DE" dirty="0" err="1" smtClean="0"/>
              <a:t>Picornaviridae</a:t>
            </a:r>
            <a:r>
              <a:rPr lang="de-DE" dirty="0" smtClean="0"/>
              <a:t>, Gattung </a:t>
            </a:r>
            <a:r>
              <a:rPr lang="de-DE" dirty="0" err="1" smtClean="0"/>
              <a:t>Aphtovirus</a:t>
            </a:r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1856295" y="3949083"/>
            <a:ext cx="31606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Sieben FMDV – </a:t>
            </a:r>
            <a:r>
              <a:rPr lang="de-DE" sz="1400" dirty="0" err="1" smtClean="0"/>
              <a:t>Serotypen</a:t>
            </a:r>
            <a:r>
              <a:rPr lang="de-DE" sz="1400" dirty="0" smtClean="0"/>
              <a:t>:</a:t>
            </a:r>
          </a:p>
          <a:p>
            <a:endParaRPr lang="de-A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FMDV-A</a:t>
            </a:r>
            <a:endParaRPr lang="de-A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FMDV-Asia1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FMDV-C (gilt als ausgestorben)</a:t>
            </a:r>
            <a:endParaRPr lang="de-A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FMDV-SAT1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FMDV-SAT2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FMDV-SAT3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dirty="0" err="1" smtClean="0"/>
              <a:t>Serotypen</a:t>
            </a:r>
            <a:r>
              <a:rPr lang="de-DE" sz="1400" dirty="0" smtClean="0"/>
              <a:t> können wiederum einige Subtypen besitzen</a:t>
            </a:r>
            <a:endParaRPr lang="de-AT" sz="1400" dirty="0"/>
          </a:p>
        </p:txBody>
      </p:sp>
      <p:sp>
        <p:nvSpPr>
          <p:cNvPr id="7" name="Rechteck 6"/>
          <p:cNvSpPr/>
          <p:nvPr/>
        </p:nvSpPr>
        <p:spPr>
          <a:xfrm>
            <a:off x="5478963" y="3737887"/>
            <a:ext cx="6096000" cy="160043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</a:t>
            </a:r>
            <a:r>
              <a:rPr lang="de-DE" dirty="0" smtClean="0"/>
              <a:t>ochkontagiös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Fähigkeit zur Immunevasion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Breites Wirtsspektrum (Paarhufer)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Meldepflichtig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Keine Kreuzimmunität</a:t>
            </a:r>
            <a:endParaRPr lang="de-DE" dirty="0" smtClean="0"/>
          </a:p>
          <a:p>
            <a:r>
              <a:rPr lang="en-US" sz="800" dirty="0">
                <a:hlinkClick r:id="rId4"/>
              </a:rPr>
              <a:t>Virus–Host Interactions in Foot-and-Mouth Disease Virus Infection - PMC (nih.gov)</a:t>
            </a:r>
            <a:endParaRPr lang="de-DE" sz="800" dirty="0" smtClean="0"/>
          </a:p>
        </p:txBody>
      </p:sp>
      <p:sp>
        <p:nvSpPr>
          <p:cNvPr id="8" name="Rechteck 7"/>
          <p:cNvSpPr/>
          <p:nvPr/>
        </p:nvSpPr>
        <p:spPr>
          <a:xfrm>
            <a:off x="4551626" y="3410043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Unbehülltes</a:t>
            </a:r>
            <a:r>
              <a:rPr lang="de-DE" dirty="0" smtClean="0"/>
              <a:t> RNA-Virus: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1562793" y="3885273"/>
            <a:ext cx="3290972" cy="2741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5478963" y="5443740"/>
            <a:ext cx="5023104" cy="1097114"/>
          </a:xfrm>
          <a:prstGeom prst="rect">
            <a:avLst/>
          </a:prstGeom>
          <a:solidFill>
            <a:srgbClr val="E6B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6027603" y="548675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400" u="sng" dirty="0"/>
              <a:t>Virus empfindlich gegenüber:</a:t>
            </a:r>
          </a:p>
          <a:p>
            <a:r>
              <a:rPr lang="de-AT" sz="1400" dirty="0"/>
              <a:t>niedrigen </a:t>
            </a:r>
            <a:r>
              <a:rPr lang="de-AT" sz="1400" dirty="0" smtClean="0"/>
              <a:t>(&lt; 6,8</a:t>
            </a:r>
            <a:r>
              <a:rPr lang="de-AT" sz="1400" dirty="0"/>
              <a:t>) und hohen </a:t>
            </a:r>
            <a:r>
              <a:rPr lang="de-AT" sz="1400" dirty="0" smtClean="0"/>
              <a:t>(&gt; 11</a:t>
            </a:r>
            <a:r>
              <a:rPr lang="de-AT" sz="1400" dirty="0"/>
              <a:t>) pH-Werten</a:t>
            </a:r>
          </a:p>
          <a:p>
            <a:r>
              <a:rPr lang="de-AT" sz="1400" dirty="0"/>
              <a:t>und</a:t>
            </a:r>
          </a:p>
          <a:p>
            <a:r>
              <a:rPr lang="de-AT" sz="1400" dirty="0"/>
              <a:t>hohen Temperaturen (70°C für 30 min)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1665849" y="2160983"/>
            <a:ext cx="1426464" cy="286512"/>
          </a:xfrm>
          <a:prstGeom prst="roundRect">
            <a:avLst/>
          </a:prstGeom>
          <a:solidFill>
            <a:srgbClr val="E6B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Keine Zoonose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53765" y="2164196"/>
            <a:ext cx="2081078" cy="4520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Der Erreger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654624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  <p:sp>
        <p:nvSpPr>
          <p:cNvPr id="20" name="Textplatzhalter 3"/>
          <p:cNvSpPr txBox="1">
            <a:spLocks/>
          </p:cNvSpPr>
          <p:nvPr/>
        </p:nvSpPr>
        <p:spPr>
          <a:xfrm>
            <a:off x="4875669" y="2616200"/>
            <a:ext cx="5830319" cy="2843213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1400" b="1" dirty="0" smtClean="0"/>
              <a:t>Überlebensdauer des MKS-Virus:</a:t>
            </a:r>
            <a:endParaRPr lang="de-AT" sz="1400" dirty="0" smtClean="0"/>
          </a:p>
          <a:p>
            <a:r>
              <a:rPr lang="de-AT" sz="1400" dirty="0" smtClean="0"/>
              <a:t>Heu/Stroh: bis zu 20 Wochen</a:t>
            </a:r>
          </a:p>
          <a:p>
            <a:r>
              <a:rPr lang="de-AT" sz="1400" dirty="0" smtClean="0"/>
              <a:t>Trockener Mist: Sommer bis zu 14 Tage</a:t>
            </a:r>
          </a:p>
          <a:p>
            <a:r>
              <a:rPr lang="de-AT" sz="1400" dirty="0" smtClean="0"/>
              <a:t>Gülle: Winter bis zu 6 Monate</a:t>
            </a:r>
          </a:p>
          <a:p>
            <a:r>
              <a:rPr lang="de-AT" sz="1400" dirty="0" smtClean="0"/>
              <a:t>Urin: bis zu 39 Tage</a:t>
            </a:r>
          </a:p>
          <a:p>
            <a:r>
              <a:rPr lang="de-AT" sz="1400" dirty="0" smtClean="0"/>
              <a:t>Boden: Sommer 3 Tage, Winter bis 28 Tage</a:t>
            </a:r>
          </a:p>
          <a:p>
            <a:r>
              <a:rPr lang="de-AT" sz="1400" dirty="0" smtClean="0"/>
              <a:t>Überlebensdauer abhängig vom Grad der Kontamination</a:t>
            </a:r>
          </a:p>
          <a:p>
            <a:endParaRPr lang="de-AT" sz="1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sz="1400" b="1" dirty="0" smtClean="0"/>
              <a:t>MKS-Virus in Milch:</a:t>
            </a:r>
            <a:endParaRPr lang="de-AT" sz="1400" dirty="0" smtClean="0"/>
          </a:p>
          <a:p>
            <a:r>
              <a:rPr lang="de-AT" sz="1400" dirty="0" smtClean="0"/>
              <a:t>In roher Milch: mehrere Wochen infektiös</a:t>
            </a:r>
          </a:p>
          <a:p>
            <a:r>
              <a:rPr lang="de-AT" sz="1400" dirty="0" smtClean="0"/>
              <a:t>Pasteurisierung (72 °C, 15 Sek.): Virus wird schnell inaktiviert</a:t>
            </a:r>
          </a:p>
          <a:p>
            <a:r>
              <a:rPr lang="de-AT" sz="1400" dirty="0" smtClean="0"/>
              <a:t>Hitzebehandlung reduziert Infektionsrisiko deutlich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AT" sz="1400" dirty="0" smtClean="0"/>
          </a:p>
          <a:p>
            <a:pPr marL="285750" indent="-285750"/>
            <a:endParaRPr lang="de-AT" sz="14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977" y="2797809"/>
            <a:ext cx="2794664" cy="3366706"/>
          </a:xfrm>
          <a:prstGeom prst="rect">
            <a:avLst/>
          </a:prstGeom>
        </p:spPr>
      </p:pic>
      <p:sp>
        <p:nvSpPr>
          <p:cNvPr id="24" name="Foliennummernplatzhalter 4">
            <a:extLst>
              <a:ext uri="{FF2B5EF4-FFF2-40B4-BE49-F238E27FC236}">
                <a16:creationId xmlns:a16="http://schemas.microsoft.com/office/drawing/2014/main" id="{1F70B1CE-3BB2-7C4D-A819-3B8B0558C758}"/>
              </a:ext>
            </a:extLst>
          </p:cNvPr>
          <p:cNvSpPr txBox="1">
            <a:spLocks/>
          </p:cNvSpPr>
          <p:nvPr/>
        </p:nvSpPr>
        <p:spPr>
          <a:xfrm>
            <a:off x="1445977" y="6164515"/>
            <a:ext cx="2052637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 smtClean="0"/>
              <a:t>Foto: CC0 via </a:t>
            </a:r>
            <a:r>
              <a:rPr lang="de-DE" dirty="0" err="1" smtClean="0"/>
              <a:t>Pixabay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296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564407" y="3547700"/>
            <a:ext cx="1349758" cy="13644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194066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Übertragungswege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8883459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09511" y="2574424"/>
            <a:ext cx="21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Direkt und Indirekt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580180" y="2953925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Für Menschen ungefährlich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554783" y="4912131"/>
            <a:ext cx="9018975" cy="1017031"/>
            <a:chOff x="1554783" y="4912131"/>
            <a:chExt cx="9018975" cy="1017031"/>
          </a:xfrm>
        </p:grpSpPr>
        <p:sp>
          <p:nvSpPr>
            <p:cNvPr id="11" name="Pfeil nach rechts 10"/>
            <p:cNvSpPr/>
            <p:nvPr/>
          </p:nvSpPr>
          <p:spPr>
            <a:xfrm>
              <a:off x="1554783" y="4912131"/>
              <a:ext cx="9018975" cy="286632"/>
            </a:xfrm>
            <a:prstGeom prst="rightArrow">
              <a:avLst/>
            </a:prstGeom>
            <a:gradFill flip="none" rotWithShape="1">
              <a:gsLst>
                <a:gs pos="12000">
                  <a:schemeClr val="tx2">
                    <a:lumMod val="10000"/>
                    <a:lumOff val="9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554784" y="5351646"/>
              <a:ext cx="1149914" cy="577516"/>
            </a:xfrm>
            <a:prstGeom prst="rect">
              <a:avLst/>
            </a:prstGeom>
            <a:solidFill>
              <a:srgbClr val="194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Effizient</a:t>
              </a:r>
              <a:endParaRPr lang="de-AT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384629" y="5351646"/>
              <a:ext cx="1160253" cy="577516"/>
            </a:xfrm>
            <a:prstGeom prst="rect">
              <a:avLst/>
            </a:prstGeom>
            <a:solidFill>
              <a:srgbClr val="C4D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Wenig effizient</a:t>
              </a:r>
              <a:endParaRPr lang="de-AT" dirty="0"/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722" y="3587706"/>
            <a:ext cx="1129128" cy="83198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674722" y="4388911"/>
            <a:ext cx="112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Direkter Kontakt</a:t>
            </a:r>
            <a:endParaRPr lang="de-AT" sz="1400" dirty="0"/>
          </a:p>
        </p:txBody>
      </p:sp>
      <p:sp>
        <p:nvSpPr>
          <p:cNvPr id="23" name="Rechteck 22"/>
          <p:cNvSpPr/>
          <p:nvPr/>
        </p:nvSpPr>
        <p:spPr>
          <a:xfrm>
            <a:off x="4027855" y="3554779"/>
            <a:ext cx="1349758" cy="13644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194066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138170" y="4403069"/>
            <a:ext cx="112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Tierische Produkte</a:t>
            </a:r>
            <a:endParaRPr lang="de-AT" sz="1400" dirty="0"/>
          </a:p>
        </p:txBody>
      </p:sp>
      <p:sp>
        <p:nvSpPr>
          <p:cNvPr id="25" name="Rechteck 24"/>
          <p:cNvSpPr/>
          <p:nvPr/>
        </p:nvSpPr>
        <p:spPr>
          <a:xfrm>
            <a:off x="6495478" y="3547700"/>
            <a:ext cx="1349758" cy="13644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194066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550635" y="4380943"/>
            <a:ext cx="123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Mechanische Übertragung</a:t>
            </a:r>
            <a:endParaRPr lang="de-AT" sz="1400" dirty="0"/>
          </a:p>
        </p:txBody>
      </p:sp>
      <p:sp>
        <p:nvSpPr>
          <p:cNvPr id="29" name="Rechteck 28"/>
          <p:cNvSpPr/>
          <p:nvPr/>
        </p:nvSpPr>
        <p:spPr>
          <a:xfrm>
            <a:off x="9005299" y="3548045"/>
            <a:ext cx="1349758" cy="13644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194066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115614" y="4527912"/>
            <a:ext cx="11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Wind</a:t>
            </a:r>
            <a:endParaRPr lang="de-AT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910" y="3665471"/>
            <a:ext cx="783648" cy="7305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3172" y="3554779"/>
            <a:ext cx="914367" cy="91436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206" y="3587706"/>
            <a:ext cx="1005943" cy="97768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4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4804" y="2110582"/>
            <a:ext cx="5879792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Inkubation und Transmission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grpSp>
        <p:nvGrpSpPr>
          <p:cNvPr id="54" name="Gruppieren 53"/>
          <p:cNvGrpSpPr/>
          <p:nvPr/>
        </p:nvGrpSpPr>
        <p:grpSpPr>
          <a:xfrm>
            <a:off x="1145485" y="2627837"/>
            <a:ext cx="9904810" cy="3658476"/>
            <a:chOff x="1145485" y="2627837"/>
            <a:chExt cx="9904810" cy="3658476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1145485" y="2627837"/>
              <a:ext cx="8446021" cy="3620783"/>
              <a:chOff x="1626751" y="2858841"/>
              <a:chExt cx="8446021" cy="3620783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6751" y="2858841"/>
                <a:ext cx="7924800" cy="2476500"/>
              </a:xfrm>
              <a:prstGeom prst="rect">
                <a:avLst/>
              </a:prstGeom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3146174" y="3447976"/>
                <a:ext cx="12073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solidFill>
                      <a:schemeClr val="bg1"/>
                    </a:solidFill>
                  </a:rPr>
                  <a:t>Inkubationszeit</a:t>
                </a:r>
                <a:endParaRPr lang="de-AT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Pfeil nach rechts 9"/>
              <p:cNvSpPr/>
              <p:nvPr/>
            </p:nvSpPr>
            <p:spPr>
              <a:xfrm>
                <a:off x="4580308" y="4652706"/>
                <a:ext cx="224445" cy="14065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2" name="Pfeil nach rechts 21"/>
              <p:cNvSpPr/>
              <p:nvPr/>
            </p:nvSpPr>
            <p:spPr>
              <a:xfrm rot="16200000">
                <a:off x="4053088" y="4210135"/>
                <a:ext cx="224445" cy="14065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4" name="Pfeil nach rechts 23"/>
              <p:cNvSpPr/>
              <p:nvPr/>
            </p:nvSpPr>
            <p:spPr>
              <a:xfrm rot="10800000">
                <a:off x="3411954" y="4636079"/>
                <a:ext cx="224445" cy="14065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7764087" y="4280463"/>
                <a:ext cx="1263535" cy="815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4647" y="4313696"/>
                <a:ext cx="985471" cy="696626"/>
              </a:xfrm>
              <a:prstGeom prst="rect">
                <a:avLst/>
              </a:prstGeom>
            </p:spPr>
          </p:pic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7301" y="4339766"/>
                <a:ext cx="985471" cy="696626"/>
              </a:xfrm>
              <a:prstGeom prst="rect">
                <a:avLst/>
              </a:prstGeom>
            </p:spPr>
          </p:pic>
          <p:sp>
            <p:nvSpPr>
              <p:cNvPr id="13" name="Ellipse 12"/>
              <p:cNvSpPr/>
              <p:nvPr/>
            </p:nvSpPr>
            <p:spPr>
              <a:xfrm>
                <a:off x="5739975" y="3532908"/>
                <a:ext cx="124691" cy="142195"/>
              </a:xfrm>
              <a:prstGeom prst="ellipse">
                <a:avLst/>
              </a:prstGeom>
              <a:solidFill>
                <a:srgbClr val="E97132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5082837" y="3704660"/>
                <a:ext cx="124691" cy="142195"/>
              </a:xfrm>
              <a:prstGeom prst="ellipse">
                <a:avLst/>
              </a:prstGeom>
              <a:solidFill>
                <a:srgbClr val="E97132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5428757" y="3841991"/>
                <a:ext cx="124691" cy="142195"/>
              </a:xfrm>
              <a:prstGeom prst="ellipse">
                <a:avLst/>
              </a:prstGeom>
              <a:solidFill>
                <a:srgbClr val="E97132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34" name="Grafik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4712" y="2974219"/>
                <a:ext cx="241477" cy="419168"/>
              </a:xfrm>
              <a:prstGeom prst="rect">
                <a:avLst/>
              </a:prstGeom>
            </p:spPr>
          </p:pic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0375" y="2980675"/>
                <a:ext cx="241477" cy="419168"/>
              </a:xfrm>
              <a:prstGeom prst="rect">
                <a:avLst/>
              </a:prstGeom>
            </p:spPr>
          </p:pic>
          <p:pic>
            <p:nvPicPr>
              <p:cNvPr id="36" name="Grafik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6093" y="2971012"/>
                <a:ext cx="241477" cy="419168"/>
              </a:xfrm>
              <a:prstGeom prst="rect">
                <a:avLst/>
              </a:prstGeom>
            </p:spPr>
          </p:pic>
          <p:pic>
            <p:nvPicPr>
              <p:cNvPr id="37" name="Grafik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6707401" y="4612605"/>
                <a:ext cx="247650" cy="294611"/>
              </a:xfrm>
              <a:prstGeom prst="rect">
                <a:avLst/>
              </a:prstGeom>
            </p:spPr>
          </p:pic>
          <p:sp>
            <p:nvSpPr>
              <p:cNvPr id="39" name="Ellipse 38"/>
              <p:cNvSpPr/>
              <p:nvPr/>
            </p:nvSpPr>
            <p:spPr>
              <a:xfrm>
                <a:off x="2319688" y="4145713"/>
                <a:ext cx="173255" cy="1856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/>
                  <a:t>1</a:t>
                </a:r>
                <a:endParaRPr lang="de-AT" sz="1400" dirty="0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1975748" y="4374387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Infektion</a:t>
                </a:r>
                <a:endParaRPr lang="de-AT" sz="1400" dirty="0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3690464" y="3084406"/>
                <a:ext cx="173255" cy="1856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/>
                  <a:t>2</a:t>
                </a:r>
                <a:endParaRPr lang="de-AT" sz="1400" dirty="0"/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5863277" y="3525101"/>
                <a:ext cx="2444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Beginn klinischer Symptome</a:t>
                </a:r>
                <a:endParaRPr lang="de-AT" sz="1400" dirty="0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3016877" y="5036392"/>
                <a:ext cx="2065960" cy="1443232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AT" sz="1400" dirty="0">
                    <a:solidFill>
                      <a:schemeClr val="tx1"/>
                    </a:solidFill>
                  </a:rPr>
                  <a:t>Die </a:t>
                </a:r>
                <a:r>
                  <a:rPr lang="de-AT" sz="1400" dirty="0" smtClean="0">
                    <a:solidFill>
                      <a:schemeClr val="tx1"/>
                    </a:solidFill>
                  </a:rPr>
                  <a:t>Virusausscheidung </a:t>
                </a:r>
                <a:r>
                  <a:rPr lang="de-AT" sz="1400" dirty="0">
                    <a:solidFill>
                      <a:schemeClr val="tx1"/>
                    </a:solidFill>
                  </a:rPr>
                  <a:t>kann bis zu zwei Tage vor dem Auftreten der klinischen Symptome beginnen.</a:t>
                </a:r>
              </a:p>
            </p:txBody>
          </p:sp>
        </p:grpSp>
        <p:sp>
          <p:nvSpPr>
            <p:cNvPr id="45" name="Rechteck 44"/>
            <p:cNvSpPr/>
            <p:nvPr/>
          </p:nvSpPr>
          <p:spPr>
            <a:xfrm>
              <a:off x="5187022" y="4799697"/>
              <a:ext cx="2065960" cy="144323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1400" dirty="0">
                  <a:solidFill>
                    <a:schemeClr val="tx1"/>
                  </a:solidFill>
                </a:rPr>
                <a:t>Die Übertragung erfolgt </a:t>
              </a:r>
              <a:r>
                <a:rPr lang="de-AT" sz="1400" dirty="0" smtClean="0">
                  <a:solidFill>
                    <a:schemeClr val="tx1"/>
                  </a:solidFill>
                </a:rPr>
                <a:t>am wahrscheinlichsten mit </a:t>
              </a:r>
              <a:r>
                <a:rPr lang="de-AT" sz="1400" dirty="0">
                  <a:solidFill>
                    <a:schemeClr val="tx1"/>
                  </a:solidFill>
                </a:rPr>
                <a:t>dem Auftreten der klinischen Symptome und in den folgenden drei Tagen.</a:t>
              </a:r>
            </a:p>
          </p:txBody>
        </p:sp>
        <p:sp>
          <p:nvSpPr>
            <p:cNvPr id="46" name="Rechteck 45"/>
            <p:cNvSpPr/>
            <p:nvPr/>
          </p:nvSpPr>
          <p:spPr>
            <a:xfrm>
              <a:off x="7826911" y="4812551"/>
              <a:ext cx="2500994" cy="147376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1400" dirty="0">
                  <a:solidFill>
                    <a:schemeClr val="tx1"/>
                  </a:solidFill>
                </a:rPr>
                <a:t>Danach ist eine Übertragung unwahrscheinlich, und die Virusausscheidung endet in der Regel etwa vier bis fünf Tage nach dem Auftreten der klinischen Symptome.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8872795" y="2740008"/>
              <a:ext cx="2177500" cy="128190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E2C8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1400" dirty="0">
                  <a:solidFill>
                    <a:schemeClr val="tx1"/>
                  </a:solidFill>
                </a:rPr>
                <a:t>Das Virus kann in der </a:t>
              </a:r>
              <a:r>
                <a:rPr lang="de-AT" sz="1400" dirty="0" smtClean="0">
                  <a:solidFill>
                    <a:schemeClr val="tx1"/>
                  </a:solidFill>
                </a:rPr>
                <a:t>Schleimhaut von Rachen und Speiseröhre persistieren.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4361130" y="2867764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3</a:t>
              </a:r>
              <a:endParaRPr lang="de-AT" sz="1400" dirty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872290" y="3909256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4</a:t>
              </a:r>
              <a:endParaRPr lang="de-AT" sz="1400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311946" y="3909256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5</a:t>
              </a:r>
              <a:endParaRPr lang="de-AT" sz="1400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8376433" y="4360079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6</a:t>
              </a:r>
              <a:endParaRPr lang="de-AT" sz="1400" dirty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8632811" y="2731133"/>
              <a:ext cx="173255" cy="185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7</a:t>
              </a:r>
              <a:endParaRPr lang="de-AT" sz="1400" dirty="0"/>
            </a:p>
          </p:txBody>
        </p:sp>
      </p:grpSp>
      <p:sp>
        <p:nvSpPr>
          <p:cNvPr id="53" name="Rechteck 52"/>
          <p:cNvSpPr/>
          <p:nvPr/>
        </p:nvSpPr>
        <p:spPr>
          <a:xfrm>
            <a:off x="1086437" y="6372070"/>
            <a:ext cx="10232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Die Virusübertragung kann durch das Überleben des Virus in tierischen Erzeugnissen und in der Umwelt fortgesetzt werden.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02178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58" name="Freihandform 5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60" name="Grafik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Klinisches Bild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33678" y="2809036"/>
            <a:ext cx="17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Inkubationszeit: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3340006" y="3845819"/>
            <a:ext cx="25852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Aphten (mit Flüssigkeit gefüllte Bläschen) und Erosionen im Maul, auf der Nase, Zitzen und Klauen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Fieber (40-42°C)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973732" y="3090093"/>
            <a:ext cx="4007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Maximal 14 Tage, meist kürzer (2-6 Tage)</a:t>
            </a:r>
            <a:endParaRPr lang="de-DE" sz="1600" dirty="0"/>
          </a:p>
        </p:txBody>
      </p:sp>
      <p:sp>
        <p:nvSpPr>
          <p:cNvPr id="16" name="Rechteck 15"/>
          <p:cNvSpPr/>
          <p:nvPr/>
        </p:nvSpPr>
        <p:spPr>
          <a:xfrm>
            <a:off x="5930781" y="3845819"/>
            <a:ext cx="3264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Schmerzen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Apathie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Apetitlosigkeit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Lahmheit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Rückgang bei der Milchleistung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0" y="3588807"/>
            <a:ext cx="2333625" cy="182447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369" y="3588807"/>
            <a:ext cx="2120461" cy="18232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846780" y="5654547"/>
            <a:ext cx="10418051" cy="523220"/>
          </a:xfrm>
          <a:prstGeom prst="rect">
            <a:avLst/>
          </a:prstGeom>
          <a:ln>
            <a:solidFill>
              <a:srgbClr val="194066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Sterblichkeitsrate bei adulten Tieren meist gering (5%), bei jungen Kälbern, Lämmern und Ferkeln kann sie 20% oder mehr erreichen. Morbidität kann auf bis 100% ansteigen.</a:t>
            </a:r>
            <a:endParaRPr lang="de-DE" sz="14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22516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7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0980" y="2183440"/>
            <a:ext cx="3198702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Differenzialdiagnosen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040422" y="3464769"/>
            <a:ext cx="3904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Vesikuläre Stomatitis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Vesikuläre Virusseuche der Schweine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Blauzungenkrankheit*</a:t>
            </a:r>
            <a:r>
              <a:rPr lang="de-DE" dirty="0" smtClean="0"/>
              <a:t> </a:t>
            </a:r>
            <a:r>
              <a:rPr lang="de-DE" dirty="0"/>
              <a:t>(C+D+E)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Orf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2"/>
                </a:solidFill>
              </a:rPr>
              <a:t>Mucosal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disease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/>
              <a:t>(C+D+E)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Dermatitis </a:t>
            </a:r>
            <a:r>
              <a:rPr lang="de-DE" dirty="0" err="1" smtClean="0"/>
              <a:t>digitalis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5749692" y="347664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2"/>
                </a:solidFill>
              </a:rPr>
              <a:t>Epizootische</a:t>
            </a:r>
            <a:r>
              <a:rPr lang="de-DE" dirty="0">
                <a:solidFill>
                  <a:schemeClr val="accent2"/>
                </a:solidFill>
              </a:rPr>
              <a:t> Hämorrhagie </a:t>
            </a:r>
            <a:r>
              <a:rPr lang="de-DE" dirty="0" smtClean="0"/>
              <a:t>(D+E)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Bösartiges </a:t>
            </a:r>
            <a:r>
              <a:rPr lang="de-DE" dirty="0" err="1" smtClean="0"/>
              <a:t>Katarrhalfieber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Rinderpest (ausgestorben) (A+D+E)</a:t>
            </a:r>
            <a:endParaRPr lang="de-AT" dirty="0">
              <a:solidFill>
                <a:schemeClr val="bg2">
                  <a:lumMod val="9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Pest der kleinen Wiederkäuer* </a:t>
            </a:r>
            <a:r>
              <a:rPr lang="de-DE" dirty="0"/>
              <a:t>(A+D+E)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Schaf und Ziegenpocken* </a:t>
            </a:r>
            <a:r>
              <a:rPr lang="de-DE" dirty="0"/>
              <a:t>(A+D+E</a:t>
            </a:r>
            <a:r>
              <a:rPr lang="de-DE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Senecavirus</a:t>
            </a:r>
            <a:r>
              <a:rPr lang="de-DE" dirty="0" smtClean="0"/>
              <a:t> A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693965" y="631148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*meldepflichtig</a:t>
            </a:r>
            <a:endParaRPr lang="de-AT" dirty="0">
              <a:solidFill>
                <a:schemeClr val="accent2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512094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Laboruntersuchung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65854" y="3389740"/>
            <a:ext cx="14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VIROLOGIE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7641768" y="4568724"/>
            <a:ext cx="39045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>
                <a:solidFill>
                  <a:schemeClr val="accent2"/>
                </a:solidFill>
              </a:rPr>
              <a:t>Realtime RT-PCR</a:t>
            </a:r>
            <a:endParaRPr lang="de-DE" sz="1400" dirty="0">
              <a:solidFill>
                <a:schemeClr val="accent2"/>
              </a:solidFill>
            </a:endParaRPr>
          </a:p>
          <a:p>
            <a:pPr lvl="0"/>
            <a:r>
              <a:rPr lang="de-DE" sz="1400" dirty="0" smtClean="0"/>
              <a:t>Aus </a:t>
            </a:r>
            <a:r>
              <a:rPr lang="de-DE" sz="1400" dirty="0" err="1" smtClean="0"/>
              <a:t>Vesikelepithel</a:t>
            </a:r>
            <a:r>
              <a:rPr lang="de-DE" sz="1400" dirty="0" smtClean="0"/>
              <a:t>, </a:t>
            </a:r>
            <a:r>
              <a:rPr lang="de-DE" sz="1400" dirty="0" err="1" smtClean="0"/>
              <a:t>Vesikelflüssigkeit</a:t>
            </a:r>
            <a:r>
              <a:rPr lang="de-DE" sz="1400" dirty="0" smtClean="0"/>
              <a:t>, Tupfer, Milch, Serum, Probang-Probe</a:t>
            </a:r>
          </a:p>
          <a:p>
            <a:pPr lvl="0"/>
            <a:r>
              <a:rPr lang="de-DE" sz="1400" dirty="0"/>
              <a:t> </a:t>
            </a:r>
            <a:endParaRPr lang="de-AT" sz="1400" dirty="0"/>
          </a:p>
          <a:p>
            <a:r>
              <a:rPr lang="de-DE" sz="1400" dirty="0"/>
              <a:t> </a:t>
            </a:r>
            <a:endParaRPr lang="de-AT" sz="1400" dirty="0"/>
          </a:p>
        </p:txBody>
      </p:sp>
      <p:sp>
        <p:nvSpPr>
          <p:cNvPr id="8" name="Rechteck 7"/>
          <p:cNvSpPr/>
          <p:nvPr/>
        </p:nvSpPr>
        <p:spPr>
          <a:xfrm>
            <a:off x="2468888" y="2748041"/>
            <a:ext cx="910936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600" dirty="0"/>
              <a:t>Klinische Anzeichen allein reichen in der Regel nicht aus, um </a:t>
            </a:r>
            <a:r>
              <a:rPr lang="de-DE" sz="1600" dirty="0" smtClean="0"/>
              <a:t>Maul- und Klauenseuche zu </a:t>
            </a:r>
            <a:r>
              <a:rPr lang="de-DE" sz="1600" dirty="0"/>
              <a:t>diagnostizieren, </a:t>
            </a:r>
            <a:r>
              <a:rPr lang="de-DE" sz="1600" dirty="0" smtClean="0"/>
              <a:t>eine </a:t>
            </a:r>
            <a:r>
              <a:rPr lang="de-DE" sz="1600" dirty="0"/>
              <a:t>Labordiagnose ist erforderlich. </a:t>
            </a:r>
            <a:endParaRPr lang="de-AT" sz="1600" dirty="0"/>
          </a:p>
        </p:txBody>
      </p:sp>
      <p:sp>
        <p:nvSpPr>
          <p:cNvPr id="16" name="Rechteck 15"/>
          <p:cNvSpPr/>
          <p:nvPr/>
        </p:nvSpPr>
        <p:spPr>
          <a:xfrm>
            <a:off x="7641767" y="3885530"/>
            <a:ext cx="4183307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de-DE" sz="1400" dirty="0" smtClean="0">
                <a:solidFill>
                  <a:schemeClr val="accent2"/>
                </a:solidFill>
              </a:rPr>
              <a:t>Virusisolation in der Zellkultur</a:t>
            </a:r>
            <a:endParaRPr lang="de-AT" sz="1400" dirty="0"/>
          </a:p>
          <a:p>
            <a:r>
              <a:rPr lang="de-DE" sz="1400" dirty="0"/>
              <a:t>Aus </a:t>
            </a:r>
            <a:r>
              <a:rPr lang="de-DE" sz="1400" dirty="0" err="1"/>
              <a:t>Vesikelepithel</a:t>
            </a:r>
            <a:r>
              <a:rPr lang="de-DE" sz="1400" dirty="0"/>
              <a:t>, </a:t>
            </a:r>
            <a:r>
              <a:rPr lang="de-DE" sz="1400" dirty="0" err="1"/>
              <a:t>Vesikelflüssigkeit</a:t>
            </a:r>
            <a:r>
              <a:rPr lang="de-DE" sz="1400" dirty="0"/>
              <a:t>, Tupfer, </a:t>
            </a:r>
            <a:r>
              <a:rPr lang="de-DE" sz="1400" dirty="0" smtClean="0"/>
              <a:t>Serum, Probang-Probe</a:t>
            </a:r>
            <a:endParaRPr lang="de-DE" sz="1400" dirty="0"/>
          </a:p>
          <a:p>
            <a:endParaRPr lang="de-AT" sz="1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90" y="5727165"/>
            <a:ext cx="1053966" cy="105396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71304" y="4072806"/>
            <a:ext cx="4482095" cy="1384995"/>
          </a:xfrm>
          <a:prstGeom prst="rect">
            <a:avLst/>
          </a:prstGeom>
          <a:ln>
            <a:solidFill>
              <a:srgbClr val="194066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Vesikulärflüssigkeit</a:t>
            </a:r>
            <a:r>
              <a:rPr lang="de-DE" sz="1400" dirty="0" smtClean="0"/>
              <a:t> aus einem intakten Vesikel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Epithel von einer frischen Läsion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Oropharyngeal</a:t>
            </a:r>
            <a:r>
              <a:rPr lang="de-DE" sz="1400" dirty="0" smtClean="0"/>
              <a:t> – und nasal Tupfer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Blut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Post-</a:t>
            </a:r>
            <a:r>
              <a:rPr lang="de-DE" sz="1400" dirty="0" err="1" smtClean="0"/>
              <a:t>mortem</a:t>
            </a:r>
            <a:r>
              <a:rPr lang="de-DE" sz="1400" dirty="0" smtClean="0"/>
              <a:t> Proben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Oropharyngeale</a:t>
            </a:r>
            <a:r>
              <a:rPr lang="de-DE" sz="1400" dirty="0" smtClean="0"/>
              <a:t> </a:t>
            </a:r>
            <a:r>
              <a:rPr lang="de-DE" sz="1400" dirty="0" err="1" smtClean="0"/>
              <a:t>Probang</a:t>
            </a:r>
            <a:r>
              <a:rPr lang="de-DE" sz="1400" dirty="0" smtClean="0"/>
              <a:t> - Proben</a:t>
            </a:r>
            <a:endParaRPr lang="de-AT" sz="1400" dirty="0"/>
          </a:p>
        </p:txBody>
      </p:sp>
      <p:sp>
        <p:nvSpPr>
          <p:cNvPr id="4" name="Rechteck 3"/>
          <p:cNvSpPr/>
          <p:nvPr/>
        </p:nvSpPr>
        <p:spPr>
          <a:xfrm>
            <a:off x="2671304" y="6158128"/>
            <a:ext cx="7148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Eine </a:t>
            </a:r>
            <a:r>
              <a:rPr lang="de-DE" sz="1400" dirty="0" err="1" smtClean="0"/>
              <a:t>Serotypisierung</a:t>
            </a:r>
            <a:r>
              <a:rPr lang="de-DE" sz="1400" dirty="0" smtClean="0"/>
              <a:t> bzw. weiterführende Erregercharakterisierung ist im Labor möglich.</a:t>
            </a:r>
            <a:endParaRPr lang="de-AT" sz="1400" dirty="0"/>
          </a:p>
        </p:txBody>
      </p:sp>
      <p:sp>
        <p:nvSpPr>
          <p:cNvPr id="21" name="Rechteck 20"/>
          <p:cNvSpPr/>
          <p:nvPr/>
        </p:nvSpPr>
        <p:spPr>
          <a:xfrm>
            <a:off x="7641767" y="5259490"/>
            <a:ext cx="418330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de-DE" sz="1400" dirty="0" smtClean="0">
                <a:solidFill>
                  <a:schemeClr val="accent2"/>
                </a:solidFill>
              </a:rPr>
              <a:t>Antigen ELISA</a:t>
            </a:r>
            <a:endParaRPr lang="de-AT" sz="1400" dirty="0"/>
          </a:p>
          <a:p>
            <a:r>
              <a:rPr lang="de-DE" sz="1400" dirty="0"/>
              <a:t>Aus </a:t>
            </a:r>
            <a:r>
              <a:rPr lang="de-DE" sz="1400" dirty="0" err="1"/>
              <a:t>Vesikelepithel</a:t>
            </a:r>
            <a:r>
              <a:rPr lang="de-DE" sz="1400" dirty="0"/>
              <a:t>, </a:t>
            </a:r>
            <a:r>
              <a:rPr lang="de-DE" sz="1400" dirty="0" err="1" smtClean="0"/>
              <a:t>Vesikelflüssigkeit</a:t>
            </a:r>
            <a:endParaRPr lang="de-AT" sz="1400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9040168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49" y="2602528"/>
            <a:ext cx="2207273" cy="33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8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30036" y="3432397"/>
            <a:ext cx="9720328" cy="1721492"/>
          </a:xfrm>
          <a:prstGeom prst="rect">
            <a:avLst/>
          </a:prstGeom>
          <a:noFill/>
          <a:ln>
            <a:solidFill>
              <a:srgbClr val="194066"/>
            </a:solidFill>
          </a:ln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Laboruntersuchung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10446" y="2559579"/>
            <a:ext cx="15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SEROLOGIE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90" y="5727165"/>
            <a:ext cx="1053966" cy="105396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512968" y="3470688"/>
            <a:ext cx="48755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AT" sz="1400" dirty="0"/>
          </a:p>
          <a:p>
            <a:pPr lvl="0"/>
            <a:r>
              <a:rPr lang="de-DE" sz="1400" dirty="0">
                <a:solidFill>
                  <a:schemeClr val="accent2"/>
                </a:solidFill>
              </a:rPr>
              <a:t>ELISA</a:t>
            </a:r>
            <a:r>
              <a:rPr lang="de-DE" sz="1400" dirty="0"/>
              <a:t> (Enzyme </a:t>
            </a:r>
            <a:r>
              <a:rPr lang="de-DE" sz="1400" dirty="0" err="1"/>
              <a:t>linked</a:t>
            </a:r>
            <a:r>
              <a:rPr lang="de-DE" sz="1400" dirty="0"/>
              <a:t> </a:t>
            </a:r>
            <a:r>
              <a:rPr lang="de-DE" sz="1400" dirty="0" err="1"/>
              <a:t>immunosorbent</a:t>
            </a:r>
            <a:r>
              <a:rPr lang="de-DE" sz="1400" dirty="0"/>
              <a:t> </a:t>
            </a:r>
            <a:r>
              <a:rPr lang="de-DE" sz="1400" dirty="0" err="1"/>
              <a:t>assay</a:t>
            </a:r>
            <a:r>
              <a:rPr lang="de-DE" sz="1400" dirty="0"/>
              <a:t>): Der am häufigsten verwendete serologische Test, kurze Durchlaufzeit, einfach durchzuführen und relativ kostengünstig, gute Empfindlichkeit und Spezifität.</a:t>
            </a:r>
            <a:endParaRPr lang="de-AT" sz="1400" dirty="0"/>
          </a:p>
        </p:txBody>
      </p:sp>
      <p:sp>
        <p:nvSpPr>
          <p:cNvPr id="11" name="Rechteck 10"/>
          <p:cNvSpPr/>
          <p:nvPr/>
        </p:nvSpPr>
        <p:spPr>
          <a:xfrm>
            <a:off x="6388529" y="3432397"/>
            <a:ext cx="46618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AT" sz="1400" dirty="0"/>
          </a:p>
          <a:p>
            <a:pPr lvl="0"/>
            <a:r>
              <a:rPr lang="de-DE" sz="1400" dirty="0" smtClean="0">
                <a:solidFill>
                  <a:schemeClr val="accent2"/>
                </a:solidFill>
              </a:rPr>
              <a:t>Serumneutralisationstest</a:t>
            </a:r>
            <a:r>
              <a:rPr lang="de-DE" sz="1400" dirty="0" smtClean="0"/>
              <a:t> zum Nachweis von neutralisierenden Antikörpern gegen ein Virus im Serum. </a:t>
            </a:r>
            <a:r>
              <a:rPr lang="de-AT" sz="1400" dirty="0"/>
              <a:t>Der Serumneutralisationstest gilt als hochempfindlich und spezifisch, weshalb er häufig zur Bestimmung der Immunität </a:t>
            </a:r>
            <a:r>
              <a:rPr lang="de-AT" sz="1400" dirty="0" smtClean="0"/>
              <a:t>gegen das Virus oder </a:t>
            </a:r>
            <a:r>
              <a:rPr lang="de-AT" sz="1400" dirty="0"/>
              <a:t>zur Beurteilung des Impferfolgs eingesetzt wird.</a:t>
            </a:r>
            <a:r>
              <a:rPr lang="de-DE" sz="1400" dirty="0" smtClean="0"/>
              <a:t> </a:t>
            </a:r>
            <a:endParaRPr lang="de-AT" sz="1400" dirty="0"/>
          </a:p>
        </p:txBody>
      </p:sp>
      <p:sp>
        <p:nvSpPr>
          <p:cNvPr id="20" name="Rechteck 19"/>
          <p:cNvSpPr/>
          <p:nvPr/>
        </p:nvSpPr>
        <p:spPr>
          <a:xfrm>
            <a:off x="4361345" y="2869997"/>
            <a:ext cx="4661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Antikörperbestimmung aus dem Serum mittels serologischer Testverfahren: </a:t>
            </a:r>
            <a:endParaRPr lang="de-AT" sz="1400" dirty="0"/>
          </a:p>
        </p:txBody>
      </p:sp>
      <p:sp>
        <p:nvSpPr>
          <p:cNvPr id="22" name="Rechteck 21"/>
          <p:cNvSpPr/>
          <p:nvPr/>
        </p:nvSpPr>
        <p:spPr>
          <a:xfrm>
            <a:off x="3110284" y="5196632"/>
            <a:ext cx="6159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Unterscheidung von Feldinfektionen und Impfungen durch </a:t>
            </a:r>
            <a:r>
              <a:rPr lang="de-AT" sz="1400" dirty="0" smtClean="0"/>
              <a:t>Nachweis </a:t>
            </a:r>
            <a:r>
              <a:rPr lang="de-AT" sz="1400" dirty="0"/>
              <a:t>von </a:t>
            </a:r>
            <a:r>
              <a:rPr lang="de-AT" sz="1400" dirty="0" err="1"/>
              <a:t>Ak</a:t>
            </a:r>
            <a:r>
              <a:rPr lang="de-AT" sz="1400" dirty="0"/>
              <a:t> gegen virale Strukturproteine (SP) bzw. virale Nicht-</a:t>
            </a:r>
            <a:r>
              <a:rPr lang="de-AT" sz="1400" dirty="0" err="1"/>
              <a:t>Strukturpoteine</a:t>
            </a:r>
            <a:r>
              <a:rPr lang="de-AT" sz="1400" dirty="0"/>
              <a:t> (NSP) im ELISA: Standardtest </a:t>
            </a:r>
            <a:r>
              <a:rPr lang="de-AT" sz="1400" dirty="0" smtClean="0"/>
              <a:t>ist </a:t>
            </a:r>
            <a:r>
              <a:rPr lang="de-AT" sz="1400" dirty="0"/>
              <a:t>der NSP-ELISA. Die SP-ELISAs sind </a:t>
            </a:r>
            <a:r>
              <a:rPr lang="de-AT" sz="1400" dirty="0" err="1" smtClean="0"/>
              <a:t>serotypspezifisch</a:t>
            </a:r>
            <a:r>
              <a:rPr lang="de-AT" sz="1400" dirty="0"/>
              <a:t>.</a:t>
            </a:r>
            <a:endParaRPr lang="de-DE" sz="1400" dirty="0" smtClean="0"/>
          </a:p>
          <a:p>
            <a:pPr lvl="0"/>
            <a:r>
              <a:rPr lang="de-DE" sz="1400" b="1" i="1" dirty="0" smtClean="0"/>
              <a:t>Achtung: Impfung gegen Maul – und Klauenseuche in Österreich verboten!</a:t>
            </a:r>
            <a:endParaRPr lang="de-AT" sz="1400" b="1" i="1" dirty="0"/>
          </a:p>
        </p:txBody>
      </p:sp>
      <p:sp>
        <p:nvSpPr>
          <p:cNvPr id="7" name="Rechteck 6"/>
          <p:cNvSpPr/>
          <p:nvPr/>
        </p:nvSpPr>
        <p:spPr>
          <a:xfrm>
            <a:off x="97968" y="6581001"/>
            <a:ext cx="2464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hlinkClick r:id="rId3"/>
              </a:rPr>
              <a:t>fmd</a:t>
            </a:r>
            <a:r>
              <a:rPr lang="en-US" sz="1200" dirty="0">
                <a:hlinkClick r:id="rId3"/>
              </a:rPr>
              <a:t> with </a:t>
            </a:r>
            <a:r>
              <a:rPr lang="en-US" sz="1200" dirty="0" err="1">
                <a:hlinkClick r:id="rId3"/>
              </a:rPr>
              <a:t>viaa</a:t>
            </a:r>
            <a:r>
              <a:rPr lang="en-US" sz="1200" dirty="0">
                <a:hlinkClick r:id="rId3"/>
              </a:rPr>
              <a:t> test incl. (woah.org)</a:t>
            </a:r>
            <a:endParaRPr lang="de-AT" sz="12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5745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112785"/>
            <a:ext cx="2424544" cy="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Breitbild</PresentationFormat>
  <Paragraphs>172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</vt:lpstr>
      <vt:lpstr>Larissa</vt:lpstr>
      <vt:lpstr>Maul und Klauenseuche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Schaf- und Ziegenpocken</dc:title>
  <dc:creator>Sipek, Evita</dc:creator>
  <cp:lastModifiedBy>Sipek, Evita</cp:lastModifiedBy>
  <cp:revision>307</cp:revision>
  <dcterms:created xsi:type="dcterms:W3CDTF">2025-01-22T07:32:41Z</dcterms:created>
  <dcterms:modified xsi:type="dcterms:W3CDTF">2025-07-08T09:13:09Z</dcterms:modified>
</cp:coreProperties>
</file>