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0D_AFB14A7.xml" ContentType="application/vnd.ms-powerpoint.comment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B01A23-2E04-61D8-8C02-20AB39705565}" name="Köthe Susanne" initials="SK" userId="S::susanne.koethe@ages.at::a9de41a8-a66b-4371-9908-b1201c0672b4" providerId="AD"/>
  <p188:author id="{AF6C94A4-4A5E-2E1D-E74E-81997A81A518}" name="Evita Sipek" initials="ES" userId="fabb6955388ed648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öger, Lasse" initials="PL" lastIdx="5" clrIdx="0">
    <p:extLst>
      <p:ext uri="{19B8F6BF-5375-455C-9EA6-DF929625EA0E}">
        <p15:presenceInfo xmlns:p15="http://schemas.microsoft.com/office/powerpoint/2012/main" userId="Pröger, Las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08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732691-E178-7BDB-B28F-76A0C0C83388}" v="582" dt="2025-02-04T08:56:13.7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6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omments/modernComment_10D_AFB14A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DA9B794-FAF6-4A4B-BD9C-77A5481CEE5C}" authorId="{EEB01A23-2E04-61D8-8C02-20AB39705565}" created="2025-02-03T15:25:53.19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4226983" sldId="269"/>
      <ac:spMk id="7" creationId="{00000000-0000-0000-0000-000000000000}"/>
      <ac:txMk cp="76" len="87">
        <ac:context len="294" hash="1415258612"/>
      </ac:txMk>
    </ac:txMkLst>
    <p188:pos x="5819775" y="874233"/>
    <p188:txBody>
      <a:bodyPr/>
      <a:lstStyle/>
      <a:p>
        <a:r>
          <a:rPr lang="de-DE"/>
          <a:t>Siehe Folie 3, bitte entsprechend ändern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08.07.2025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16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08.07.2025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20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08.07.2025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95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08.07.2025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20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08.07.2025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58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08.07.2025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90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08.07.2025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08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08.07.2025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20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08.07.2025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69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08.07.2025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88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08.07.2025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88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EB3054-B75A-4BD7-8B3E-8DC0F614FAF3}" type="datetimeFigureOut">
              <a:rPr lang="de-DE" smtClean="0"/>
              <a:t>08.07.2025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72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woah.org/app/uploads/2021/12/ppr-global-strategy-avecannexes-2015-03-28.pdf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www.woah.org/en/disease/rinderpest/#ui-id-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www.fao.org/ppr/resources/resources-detail/en/c/1731448/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www.woah.org/en/disease/peste-des-petits-ruminants/#ui-id-5" TargetMode="Externa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microsoft.com/office/2018/10/relationships/comments" Target="../comments/modernComment_10D_AFB14A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9.png"/><Relationship Id="rId4" Type="http://schemas.openxmlformats.org/officeDocument/2006/relationships/hyperlink" Target="https://rr-asia.woah.org/app/uploads/2022/03/08-wwd-ppr-in-wildlife-en-almajali.pdf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" TargetMode="External"/><Relationship Id="rId3" Type="http://schemas.openxmlformats.org/officeDocument/2006/relationships/hyperlink" Target="https://www.ages.at/mensch/krankheit/krankheitserreger-von-a-bis-z/schaf-und-ziegenpocken?sword_list%5B0%5D=www&amp;cHash=a2e82e752801035d4f1a0092eee221d3" TargetMode="External"/><Relationship Id="rId7" Type="http://schemas.openxmlformats.org/officeDocument/2006/relationships/hyperlink" Target="https://storyset.com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ood.ec.europa.eu/animals/animal-diseases/animal-disease-information-system-adis_en" TargetMode="External"/><Relationship Id="rId11" Type="http://schemas.openxmlformats.org/officeDocument/2006/relationships/image" Target="../media/image6.jpeg"/><Relationship Id="rId5" Type="http://schemas.openxmlformats.org/officeDocument/2006/relationships/hyperlink" Target="https://www.efsa.europa.eu/de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s://www.woah.org/en/home/" TargetMode="External"/><Relationship Id="rId9" Type="http://schemas.openxmlformats.org/officeDocument/2006/relationships/hyperlink" Target="mailto:evita.sipek@gesundheitsministerium.gv.a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9.png"/><Relationship Id="rId4" Type="http://schemas.openxmlformats.org/officeDocument/2006/relationships/hyperlink" Target="https://efsa.onlinelibrary.wiley.com/doi/epdf/10.2903/j.efsa.2015.398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9.png"/><Relationship Id="rId4" Type="http://schemas.openxmlformats.org/officeDocument/2006/relationships/hyperlink" Target="https://pmc.ncbi.nlm.nih.gov/articles/PMC6256395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hyperlink" Target="https://pmc.ncbi.nlm.nih.gov/articles/PMC3889233/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9.png"/><Relationship Id="rId4" Type="http://schemas.openxmlformats.org/officeDocument/2006/relationships/hyperlink" Target="https://www.woah.org/fileadmin/Home/eng/Animal_Health_in_the_World/docs/pdf/Disease_cards/PESTE_DES_PETITS_RUMINANTS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543589"/>
            <a:ext cx="9144000" cy="2387600"/>
          </a:xfrm>
        </p:spPr>
        <p:txBody>
          <a:bodyPr/>
          <a:lstStyle/>
          <a:p>
            <a:r>
              <a:rPr lang="de-DE" dirty="0"/>
              <a:t>Pest der kleinen Wiederkäuer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947344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Überblick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8100000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22" name="Freihandform 21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0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1" name="Freihandform 20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1909025" y="6103937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Krankheit</a:t>
            </a:r>
            <a:endParaRPr lang="de-AT" sz="1200" dirty="0"/>
          </a:p>
        </p:txBody>
      </p:sp>
      <p:sp>
        <p:nvSpPr>
          <p:cNvPr id="17" name="Textfeld 16"/>
          <p:cNvSpPr txBox="1"/>
          <p:nvPr/>
        </p:nvSpPr>
        <p:spPr>
          <a:xfrm>
            <a:off x="3970681" y="6062718"/>
            <a:ext cx="150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Laboruntersuchung</a:t>
            </a:r>
            <a:endParaRPr lang="de-AT" sz="1200" dirty="0"/>
          </a:p>
        </p:txBody>
      </p:sp>
      <p:sp>
        <p:nvSpPr>
          <p:cNvPr id="18" name="Textfeld 17"/>
          <p:cNvSpPr txBox="1"/>
          <p:nvPr/>
        </p:nvSpPr>
        <p:spPr>
          <a:xfrm>
            <a:off x="6779634" y="6103937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Prophylaxe</a:t>
            </a:r>
            <a:endParaRPr lang="de-AT" sz="1200" dirty="0"/>
          </a:p>
        </p:txBody>
      </p:sp>
      <p:sp>
        <p:nvSpPr>
          <p:cNvPr id="19" name="Textfeld 18"/>
          <p:cNvSpPr txBox="1"/>
          <p:nvPr/>
        </p:nvSpPr>
        <p:spPr>
          <a:xfrm>
            <a:off x="9086701" y="6155211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Weltgeschehen</a:t>
            </a:r>
            <a:endParaRPr lang="de-AT" sz="1200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787" y="5106634"/>
            <a:ext cx="952753" cy="952753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47" y="5023921"/>
            <a:ext cx="1085006" cy="108500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319" y="4938977"/>
            <a:ext cx="1254894" cy="1254894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706" y="5050021"/>
            <a:ext cx="1105824" cy="110582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" y="135555"/>
            <a:ext cx="2721049" cy="68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8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09114" y="2169676"/>
            <a:ext cx="2937065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/>
              <a:t>Prophylaxe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479676" y="2515260"/>
            <a:ext cx="326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KONTROLLMASSNAHMEN</a:t>
            </a:r>
            <a:endParaRPr lang="de-AT" dirty="0"/>
          </a:p>
        </p:txBody>
      </p:sp>
      <p:sp>
        <p:nvSpPr>
          <p:cNvPr id="7" name="Rechteck 6"/>
          <p:cNvSpPr/>
          <p:nvPr/>
        </p:nvSpPr>
        <p:spPr>
          <a:xfrm>
            <a:off x="988194" y="3130611"/>
            <a:ext cx="5104598" cy="12777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Nicht-endemische Gebiete:</a:t>
            </a:r>
            <a:endParaRPr lang="de-AT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de-DE" dirty="0">
                <a:latin typeface="Calibri"/>
                <a:ea typeface="Calibri"/>
                <a:cs typeface="Times New Roman"/>
              </a:rPr>
              <a:t>Quarantäne, </a:t>
            </a:r>
            <a:r>
              <a:rPr lang="de-DE" dirty="0">
                <a:latin typeface="Calibri"/>
                <a:ea typeface="Calibri"/>
                <a:cs typeface="Calibri"/>
              </a:rPr>
              <a:t>Isolierung infizierter Bestände, </a:t>
            </a:r>
            <a:r>
              <a:rPr lang="de-DE" dirty="0">
                <a:latin typeface="Calibri"/>
                <a:ea typeface="Calibri"/>
                <a:cs typeface="Times New Roman"/>
              </a:rPr>
              <a:t>Tötung von infizierten und der Krankheit ausgesetzten Tieren, Verbot der gemeinsamen Beweidung</a:t>
            </a:r>
            <a:endParaRPr lang="de-AT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923173" y="3133720"/>
            <a:ext cx="5075722" cy="1423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Endemische Gebiete: </a:t>
            </a:r>
            <a:endParaRPr lang="de-AT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WOAH/FAO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Eradikationsprojekt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(GEP) bis 2030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200" dirty="0">
                <a:latin typeface="Arial" panose="020B0604020202020204" pitchFamily="34" charset="0"/>
              </a:rPr>
              <a:t>PPR </a:t>
            </a:r>
            <a:r>
              <a:rPr lang="en-US" altLang="de-DE" sz="1200" dirty="0">
                <a:latin typeface="Arial" panose="020B0604020202020204" pitchFamily="34" charset="0"/>
              </a:rPr>
              <a:t>Global Research and Expertise Network (PPR-GREN)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200" dirty="0">
                <a:latin typeface="Arial" panose="020B0604020202020204" pitchFamily="34" charset="0"/>
              </a:rPr>
              <a:t>Stärkung der Veterinärsysteme (VS)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200" dirty="0">
                <a:latin typeface="Arial" panose="020B0604020202020204" pitchFamily="34" charset="0"/>
              </a:rPr>
              <a:t>Verbesserung der globalen Tiergesundheit.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200" dirty="0">
                <a:latin typeface="Arial" panose="020B0604020202020204" pitchFamily="34" charset="0"/>
              </a:rPr>
              <a:t>Verringerung der Auswirkungen anderer Infektionskrankheiten</a:t>
            </a:r>
            <a:endParaRPr lang="de-A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578601" y="4853171"/>
            <a:ext cx="8798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/>
              <a:t>Für die Pest der kleinen Wiederkäuer wurde kein Überträgerstatus nachgewiesen. Die enge Verwandtschaft zwischen dem PPR-Virus und dem Rinderpest-Virus erlaubt es, Erkenntnisse aus der erfolgreichen Rinderpest-Tilgung in die Strategie zur Bekämpfung von PPR zu übernehmen.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41" y="5990766"/>
            <a:ext cx="750111" cy="750111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13573463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17" name="Freihandform 16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8" name="Freihandform 17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9" name="Freihandform 18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0" name="Freihandform 19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sp>
        <p:nvSpPr>
          <p:cNvPr id="2" name="Rechteck 1"/>
          <p:cNvSpPr/>
          <p:nvPr/>
        </p:nvSpPr>
        <p:spPr>
          <a:xfrm>
            <a:off x="767442" y="6446325"/>
            <a:ext cx="21996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000" dirty="0">
                <a:hlinkClick r:id="rId4"/>
              </a:rPr>
              <a:t>WOAH Rinderpest </a:t>
            </a:r>
            <a:r>
              <a:rPr lang="de-AT" sz="1000" dirty="0" err="1">
                <a:hlinkClick r:id="rId4"/>
              </a:rPr>
              <a:t>Eradication</a:t>
            </a:r>
            <a:r>
              <a:rPr lang="de-AT" sz="1000" dirty="0">
                <a:hlinkClick r:id="rId4"/>
              </a:rPr>
              <a:t> Plan</a:t>
            </a:r>
            <a:endParaRPr lang="de-AT" sz="1000" dirty="0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829" y="6479630"/>
            <a:ext cx="179613" cy="179613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7012979" y="4601450"/>
            <a:ext cx="18329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000" dirty="0">
                <a:hlinkClick r:id="rId6"/>
              </a:rPr>
              <a:t>WOAH PPR </a:t>
            </a:r>
            <a:r>
              <a:rPr lang="de-AT" sz="1000" dirty="0" err="1">
                <a:hlinkClick r:id="rId6"/>
              </a:rPr>
              <a:t>Eradication</a:t>
            </a:r>
            <a:r>
              <a:rPr lang="de-AT" sz="1000" dirty="0">
                <a:hlinkClick r:id="rId6"/>
              </a:rPr>
              <a:t> Plan</a:t>
            </a:r>
            <a:endParaRPr lang="de-AT" sz="1000" dirty="0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33366" y="4634753"/>
            <a:ext cx="179613" cy="179613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" y="135555"/>
            <a:ext cx="2721049" cy="68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43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67095" y="2196216"/>
            <a:ext cx="4830829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/>
              <a:t>Ausbrüche im Jahr 2024 (AGES)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sp>
        <p:nvSpPr>
          <p:cNvPr id="18" name="Rechteck 17"/>
          <p:cNvSpPr/>
          <p:nvPr/>
        </p:nvSpPr>
        <p:spPr>
          <a:xfrm>
            <a:off x="1646089" y="4891995"/>
            <a:ext cx="8716736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de-AT" dirty="0">
                <a:ea typeface="+mn-lt"/>
                <a:cs typeface="+mn-lt"/>
              </a:rPr>
              <a:t>Die Ausbrüche begannen im Juli 2024, insbesondere in Griechenland. Im Jahr 2024 gab es mehr als 130 Ausbrüche in Europa.</a:t>
            </a:r>
            <a:r>
              <a:rPr lang="de-AT" dirty="0"/>
              <a:t> 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071" y="6055668"/>
            <a:ext cx="785414" cy="785414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18927842">
            <a:off x="3421244" y="-3356408"/>
            <a:ext cx="5166427" cy="5353852"/>
            <a:chOff x="4199380" y="1514073"/>
            <a:chExt cx="3793239" cy="3829853"/>
          </a:xfrm>
        </p:grpSpPr>
        <p:sp>
          <p:nvSpPr>
            <p:cNvPr id="15" name="Freihandform 14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6" name="Freihandform 15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9" name="Freihandform 18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0" name="Freihandform 19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307" y="2626734"/>
            <a:ext cx="8696325" cy="232410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767442" y="6448375"/>
            <a:ext cx="10972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000" dirty="0">
                <a:hlinkClick r:id="rId5"/>
              </a:rPr>
              <a:t>FAO Alert PPR</a:t>
            </a:r>
            <a:endParaRPr lang="de-AT" sz="1000" dirty="0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829" y="6479630"/>
            <a:ext cx="179613" cy="179613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2037245" y="5381352"/>
            <a:ext cx="79344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AT" dirty="0"/>
          </a:p>
          <a:p>
            <a:pPr algn="ctr"/>
            <a:r>
              <a:rPr lang="de-AT" b="1" dirty="0">
                <a:solidFill>
                  <a:schemeClr val="tx2">
                    <a:lumMod val="25000"/>
                    <a:lumOff val="75000"/>
                  </a:schemeClr>
                </a:solidFill>
              </a:rPr>
              <a:t>Warnung der FAO</a:t>
            </a:r>
            <a:r>
              <a:rPr lang="de-AT" dirty="0">
                <a:solidFill>
                  <a:schemeClr val="tx2">
                    <a:lumMod val="25000"/>
                    <a:lumOff val="75000"/>
                  </a:schemeClr>
                </a:solidFill>
              </a:rPr>
              <a:t>: Europäische Länder sollen sich verstärkt auf die Bekämpfung der Pest der kleinen Wiederkäuer (PPR) vorbereiten.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" y="135555"/>
            <a:ext cx="2721049" cy="68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64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32513" y="2107588"/>
            <a:ext cx="5067747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/>
              <a:t>PPR freie Staaten 2024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583459" y="2964437"/>
            <a:ext cx="4985660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1600" dirty="0"/>
              <a:t>PPR-Ausbruch in </a:t>
            </a:r>
            <a:r>
              <a:rPr lang="de-DE" altLang="de-DE" sz="1600" dirty="0" err="1"/>
              <a:t>Szentgyörgyvölgy</a:t>
            </a:r>
            <a:r>
              <a:rPr lang="de-DE" altLang="de-DE" sz="1600" dirty="0"/>
              <a:t>, </a:t>
            </a:r>
            <a:r>
              <a:rPr lang="de-DE" altLang="de-DE" sz="1600" dirty="0" err="1"/>
              <a:t>Lenti</a:t>
            </a:r>
            <a:r>
              <a:rPr lang="de-DE" altLang="de-DE" sz="1600" dirty="0"/>
              <a:t>, </a:t>
            </a:r>
            <a:r>
              <a:rPr lang="de-DE" altLang="de-DE" sz="1600" dirty="0" err="1"/>
              <a:t>Zala</a:t>
            </a:r>
            <a:r>
              <a:rPr lang="de-DE" altLang="de-DE" sz="1600" dirty="0"/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/>
              <a:t>(Ungarn): Status "PPR-freies Land" ab dem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b="1" dirty="0"/>
              <a:t>23. Januar 2025 </a:t>
            </a:r>
            <a:r>
              <a:rPr lang="de-DE" altLang="de-DE" sz="1600" dirty="0"/>
              <a:t>ausgesetzt</a:t>
            </a:r>
          </a:p>
          <a:p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/>
              <a:t>Nach Meldung eines PPR-Ausbruchs in Baia, </a:t>
            </a:r>
          </a:p>
          <a:p>
            <a:r>
              <a:rPr lang="de-AT" sz="1600" dirty="0" err="1"/>
              <a:t>Ceamurlia</a:t>
            </a:r>
            <a:r>
              <a:rPr lang="de-AT" sz="1600" dirty="0"/>
              <a:t> De Jos, </a:t>
            </a:r>
            <a:r>
              <a:rPr lang="de-AT" sz="1600" dirty="0" err="1"/>
              <a:t>Tulcea</a:t>
            </a:r>
            <a:r>
              <a:rPr lang="de-AT" sz="1600" dirty="0"/>
              <a:t> (Rumänien): Status </a:t>
            </a:r>
          </a:p>
          <a:p>
            <a:r>
              <a:rPr lang="de-AT" sz="1600" dirty="0"/>
              <a:t>"PPR-freies Land" ab dem </a:t>
            </a:r>
            <a:r>
              <a:rPr lang="de-AT" sz="1600" b="1" dirty="0"/>
              <a:t>15. Juli 2024 </a:t>
            </a:r>
            <a:r>
              <a:rPr lang="de-AT" sz="1600" dirty="0"/>
              <a:t>ausgesetzt</a:t>
            </a:r>
          </a:p>
          <a:p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/>
              <a:t>Nach Meldung eines PPR-Ausbruchs in </a:t>
            </a:r>
            <a:r>
              <a:rPr lang="de-AT" sz="1600" dirty="0" err="1"/>
              <a:t>Kastraki</a:t>
            </a:r>
            <a:r>
              <a:rPr lang="de-AT" sz="1600" dirty="0"/>
              <a:t>, </a:t>
            </a:r>
          </a:p>
          <a:p>
            <a:r>
              <a:rPr lang="de-AT" sz="1600" dirty="0" err="1"/>
              <a:t>Kalambaka</a:t>
            </a:r>
            <a:r>
              <a:rPr lang="de-AT" sz="1600" dirty="0"/>
              <a:t>, Thessalien (Griechenland): Status </a:t>
            </a:r>
          </a:p>
          <a:p>
            <a:r>
              <a:rPr lang="de-AT" sz="1600" dirty="0"/>
              <a:t>"PPR-freies Land" ab dem </a:t>
            </a:r>
            <a:r>
              <a:rPr lang="de-AT" sz="1600" b="1" dirty="0"/>
              <a:t>08. Juli 2024 </a:t>
            </a:r>
            <a:r>
              <a:rPr lang="de-AT" sz="1600" dirty="0"/>
              <a:t>ausgesetzt</a:t>
            </a:r>
            <a:endParaRPr lang="de-DE" sz="1600" dirty="0"/>
          </a:p>
          <a:p>
            <a:endParaRPr lang="de-DE" sz="1600" dirty="0"/>
          </a:p>
          <a:p>
            <a:endParaRPr lang="de-AT" sz="1600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071" y="6055668"/>
            <a:ext cx="785414" cy="785414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2888910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15" name="Freihandform 14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6" name="Freihandform 15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7" name="Freihandform 16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8" name="Freihandform 17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44" y="2559592"/>
            <a:ext cx="5775232" cy="3706588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767442" y="6446325"/>
            <a:ext cx="13218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000" dirty="0">
                <a:hlinkClick r:id="rId5"/>
              </a:rPr>
              <a:t>PPR freie Mitglieder</a:t>
            </a:r>
            <a:endParaRPr lang="de-AT" sz="1000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829" y="6479630"/>
            <a:ext cx="179613" cy="179613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" y="135555"/>
            <a:ext cx="2721049" cy="68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1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09114" y="2169676"/>
            <a:ext cx="2937065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/>
              <a:t>PPR bei Wildtieren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sp>
        <p:nvSpPr>
          <p:cNvPr id="7" name="Rechteck 6"/>
          <p:cNvSpPr/>
          <p:nvPr/>
        </p:nvSpPr>
        <p:spPr>
          <a:xfrm>
            <a:off x="466725" y="3230176"/>
            <a:ext cx="5838746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Betroffene Tierarten: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viele Vertreter der Paarhufer; wie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Hirsche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„wilde Schafe und Ziegen (z.B. Steinböcke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)“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Gazellen und Antilopen sind am stärksten 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betroffen;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 machen Arten (z.B. </a:t>
            </a:r>
            <a:r>
              <a:rPr lang="de-AT" dirty="0" err="1">
                <a:latin typeface="Calibri" panose="020F0502020204030204" pitchFamily="34" charset="0"/>
                <a:cs typeface="Calibri" panose="020F0502020204030204" pitchFamily="34" charset="0"/>
              </a:rPr>
              <a:t>Saiga</a:t>
            </a: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) führte PPR zur Gefährdung des Erhaltungsstatus </a:t>
            </a:r>
            <a:endParaRPr lang="de-DE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943725" y="3230176"/>
            <a:ext cx="5055170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Epidemiologie: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meist Übertragung von Nutztier zu Wildtier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über geteilte Äsungsflächen und Tränk-Gewässer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Zirkulation im Wildbestand nur beschränkt möglich 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v.a. Hirsche können „Brücken-Wirte“ sein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Übertragung zwischen räumlich getrennten   		 Nutztierpopulationen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AT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41" y="5990766"/>
            <a:ext cx="750111" cy="750111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13803466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17" name="Freihandform 16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8" name="Freihandform 17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9" name="Freihandform 18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0" name="Freihandform 19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sp>
        <p:nvSpPr>
          <p:cNvPr id="2" name="Rechteck 1"/>
          <p:cNvSpPr/>
          <p:nvPr/>
        </p:nvSpPr>
        <p:spPr>
          <a:xfrm>
            <a:off x="767442" y="6446325"/>
            <a:ext cx="20008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000" dirty="0">
                <a:hlinkClick r:id="rId4"/>
              </a:rPr>
              <a:t>Global </a:t>
            </a:r>
            <a:r>
              <a:rPr lang="de-AT" sz="1000" dirty="0" err="1">
                <a:hlinkClick r:id="rId4"/>
              </a:rPr>
              <a:t>wildlife</a:t>
            </a:r>
            <a:r>
              <a:rPr lang="de-AT" sz="1000" dirty="0">
                <a:hlinkClick r:id="rId4"/>
              </a:rPr>
              <a:t> </a:t>
            </a:r>
            <a:r>
              <a:rPr lang="de-AT" sz="1000" dirty="0" err="1">
                <a:hlinkClick r:id="rId4"/>
              </a:rPr>
              <a:t>health</a:t>
            </a:r>
            <a:r>
              <a:rPr lang="de-AT" sz="1000" dirty="0">
                <a:hlinkClick r:id="rId4"/>
              </a:rPr>
              <a:t> (woah.org)</a:t>
            </a:r>
            <a:endParaRPr lang="de-AT" sz="1000" dirty="0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829" y="6479630"/>
            <a:ext cx="179613" cy="17961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002013" y="2604573"/>
            <a:ext cx="1951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meist Genotyp IV</a:t>
            </a:r>
            <a:endParaRPr lang="de-AT" dirty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" y="135555"/>
            <a:ext cx="2721049" cy="68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6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 mod="1">
    <p:ext uri="{6950BFC3-D8DA-4A85-94F7-54DA5524770B}">
      <p188:commentRel xmlns="" xmlns:p188="http://schemas.microsoft.com/office/powerpoint/2018/8/main" r:id="rId7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32513" y="2107588"/>
            <a:ext cx="5067747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 smtClean="0"/>
              <a:t>Quellen</a:t>
            </a:r>
            <a:endParaRPr lang="de-DE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13686046">
            <a:off x="3725150" y="-3499516"/>
            <a:ext cx="5166427" cy="5353852"/>
            <a:chOff x="4199380" y="1514073"/>
            <a:chExt cx="3793239" cy="3829853"/>
          </a:xfrm>
        </p:grpSpPr>
        <p:sp>
          <p:nvSpPr>
            <p:cNvPr id="15" name="Freihandform 14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6" name="Freihandform 15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7" name="Freihandform 16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8" name="Freihandform 17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sp>
        <p:nvSpPr>
          <p:cNvPr id="9" name="Rechteck 8"/>
          <p:cNvSpPr/>
          <p:nvPr/>
        </p:nvSpPr>
        <p:spPr>
          <a:xfrm>
            <a:off x="3177489" y="3381515"/>
            <a:ext cx="6564954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Inhalt: </a:t>
            </a:r>
            <a:r>
              <a:rPr lang="de-DE" dirty="0" smtClean="0">
                <a:hlinkClick r:id="rId3"/>
              </a:rPr>
              <a:t>AGES</a:t>
            </a:r>
            <a:r>
              <a:rPr lang="de-DE" dirty="0" smtClean="0"/>
              <a:t> / </a:t>
            </a:r>
            <a:r>
              <a:rPr lang="de-DE" dirty="0" smtClean="0">
                <a:hlinkClick r:id="rId4"/>
              </a:rPr>
              <a:t>WOAH</a:t>
            </a:r>
            <a:r>
              <a:rPr lang="de-DE" dirty="0" smtClean="0"/>
              <a:t> / </a:t>
            </a:r>
            <a:r>
              <a:rPr lang="de-DE" dirty="0" smtClean="0">
                <a:hlinkClick r:id="rId5"/>
              </a:rPr>
              <a:t>EFSA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Grafiken - Daten: </a:t>
            </a:r>
            <a:r>
              <a:rPr lang="de-DE" dirty="0" smtClean="0">
                <a:hlinkClick r:id="rId4"/>
              </a:rPr>
              <a:t>WOAH</a:t>
            </a:r>
            <a:r>
              <a:rPr lang="de-DE" dirty="0" smtClean="0"/>
              <a:t> / </a:t>
            </a:r>
            <a:r>
              <a:rPr lang="de-DE" dirty="0" smtClean="0">
                <a:hlinkClick r:id="rId3"/>
              </a:rPr>
              <a:t>AGES</a:t>
            </a:r>
            <a:r>
              <a:rPr lang="de-DE" dirty="0" smtClean="0"/>
              <a:t> / </a:t>
            </a:r>
            <a:r>
              <a:rPr lang="de-DE" dirty="0" smtClean="0">
                <a:hlinkClick r:id="rId6"/>
              </a:rPr>
              <a:t>ADIS</a:t>
            </a:r>
            <a:r>
              <a:rPr lang="de-DE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Fotos: </a:t>
            </a:r>
            <a:r>
              <a:rPr lang="de-AT" dirty="0" err="1" smtClean="0">
                <a:hlinkClick r:id="rId7"/>
              </a:rPr>
              <a:t>Storyset</a:t>
            </a:r>
            <a:r>
              <a:rPr lang="de-AT" dirty="0" smtClean="0"/>
              <a:t> / </a:t>
            </a:r>
            <a:r>
              <a:rPr lang="de-AT" dirty="0" err="1" smtClean="0">
                <a:hlinkClick r:id="rId8"/>
              </a:rPr>
              <a:t>Pixabay</a:t>
            </a:r>
            <a:endParaRPr lang="de-A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Präsentation: </a:t>
            </a:r>
            <a:r>
              <a:rPr lang="de-DE" dirty="0" smtClean="0">
                <a:hlinkClick r:id="rId9"/>
              </a:rPr>
              <a:t>evita.sipek@gesundheitsministerium.gv.at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AT" sz="1100" dirty="0"/>
              <a:t>Diese Präsentation stammt von der offiziellen Homepage des Bundesministerium für Soziales,</a:t>
            </a:r>
          </a:p>
          <a:p>
            <a:r>
              <a:rPr lang="de-AT" sz="1100" dirty="0"/>
              <a:t>Gesundheit, Pflege und Konsumentenschutz und darf für nicht kommerzielle Zwecke unter Angabe der</a:t>
            </a:r>
          </a:p>
          <a:p>
            <a:r>
              <a:rPr lang="de-AT" sz="1100" dirty="0"/>
              <a:t>Quellen verwendet werden.</a:t>
            </a:r>
          </a:p>
          <a:p>
            <a:endParaRPr lang="de-AT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071" y="6055668"/>
            <a:ext cx="785414" cy="78541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" y="135555"/>
            <a:ext cx="2721049" cy="68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57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853765" y="2164196"/>
            <a:ext cx="2081078" cy="4520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b="1" dirty="0"/>
              <a:t>Der Erreger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408928" y="3010367"/>
            <a:ext cx="897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Peste des Petits </a:t>
            </a:r>
            <a:r>
              <a:rPr lang="de-DE" dirty="0" err="1"/>
              <a:t>Ruminants</a:t>
            </a:r>
            <a:r>
              <a:rPr lang="de-DE" dirty="0"/>
              <a:t> Virus (PPRV) auch Small </a:t>
            </a:r>
            <a:r>
              <a:rPr lang="de-DE" dirty="0" err="1"/>
              <a:t>Ruminant</a:t>
            </a:r>
            <a:r>
              <a:rPr lang="de-DE" dirty="0"/>
              <a:t> </a:t>
            </a:r>
            <a:r>
              <a:rPr lang="de-DE" dirty="0" err="1"/>
              <a:t>Morbillivirus</a:t>
            </a:r>
            <a:r>
              <a:rPr lang="de-DE" dirty="0"/>
              <a:t> (SRMV)</a:t>
            </a:r>
            <a:endParaRPr lang="de-AT" dirty="0"/>
          </a:p>
        </p:txBody>
      </p:sp>
      <p:sp>
        <p:nvSpPr>
          <p:cNvPr id="2" name="Rechteck 1"/>
          <p:cNvSpPr/>
          <p:nvPr/>
        </p:nvSpPr>
        <p:spPr>
          <a:xfrm>
            <a:off x="1493740" y="3798146"/>
            <a:ext cx="4601225" cy="203132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/>
            <a:r>
              <a:rPr lang="de-DE" dirty="0"/>
              <a:t>Genotyp I (West Afrika)</a:t>
            </a:r>
          </a:p>
          <a:p>
            <a:pPr lvl="1"/>
            <a:r>
              <a:rPr lang="de-DE" dirty="0"/>
              <a:t>Genotyp II (West Afrika)</a:t>
            </a:r>
          </a:p>
          <a:p>
            <a:pPr lvl="1"/>
            <a:r>
              <a:rPr lang="de-DE" dirty="0"/>
              <a:t>Genotyp III (Ost Afrika, Mittlerer Osten, Süd Indien)</a:t>
            </a:r>
          </a:p>
          <a:p>
            <a:pPr lvl="1"/>
            <a:r>
              <a:rPr lang="de-DE" dirty="0"/>
              <a:t>Genotyp IV (Georgien, Türkei, Rumänien, Griechenland) = Weltweit am weitesten verbreitet</a:t>
            </a:r>
          </a:p>
        </p:txBody>
      </p:sp>
      <p:sp>
        <p:nvSpPr>
          <p:cNvPr id="7" name="Rechteck 6"/>
          <p:cNvSpPr/>
          <p:nvPr/>
        </p:nvSpPr>
        <p:spPr>
          <a:xfrm>
            <a:off x="6151272" y="4070782"/>
            <a:ext cx="4228401" cy="14773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/>
              <a:t>Verwandt mit RPV (Rinderpestvirus)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Kreuzschutz mit RPV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Einzelsegmentiertes RNA-Genom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Ein Serotyp mit 4 Genotypen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Meldepflichtig</a:t>
            </a:r>
          </a:p>
        </p:txBody>
      </p:sp>
      <p:sp>
        <p:nvSpPr>
          <p:cNvPr id="8" name="Rechteck 7"/>
          <p:cNvSpPr/>
          <p:nvPr/>
        </p:nvSpPr>
        <p:spPr>
          <a:xfrm>
            <a:off x="4237975" y="2570033"/>
            <a:ext cx="3339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Morbillivirus</a:t>
            </a:r>
            <a:r>
              <a:rPr lang="de-DE" dirty="0"/>
              <a:t> (</a:t>
            </a:r>
            <a:r>
              <a:rPr lang="de-DE" dirty="0" err="1"/>
              <a:t>Paramyxoviridae</a:t>
            </a:r>
            <a:r>
              <a:rPr lang="de-DE" dirty="0"/>
              <a:t>)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1877781" y="3797298"/>
            <a:ext cx="4153116" cy="20288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917" y="5948412"/>
            <a:ext cx="736617" cy="736617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13677732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18" name="Freihandform 17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0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9" name="Freihandform 18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0" name="Freihandform 19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3" name="Freihandform 22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sp>
        <p:nvSpPr>
          <p:cNvPr id="4" name="Rechteck 3"/>
          <p:cNvSpPr/>
          <p:nvPr/>
        </p:nvSpPr>
        <p:spPr>
          <a:xfrm>
            <a:off x="710294" y="6438808"/>
            <a:ext cx="20737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000" dirty="0">
                <a:hlinkClick r:id="rId4"/>
              </a:rPr>
              <a:t>EFSA - Scientific Opinion on PPR</a:t>
            </a:r>
            <a:endParaRPr lang="de-AT" sz="10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829" y="6479630"/>
            <a:ext cx="179613" cy="179613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" y="135555"/>
            <a:ext cx="2721049" cy="68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09114" y="2169676"/>
            <a:ext cx="2937065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/>
              <a:t>Übertragungswege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18883459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22" name="Freihandform 21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1" name="Freihandform 20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5009509" y="2621680"/>
            <a:ext cx="2121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Direkt und Indirekt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4580178" y="2928744"/>
            <a:ext cx="298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Für Menschen ungefährlich</a:t>
            </a:r>
          </a:p>
        </p:txBody>
      </p:sp>
      <p:sp>
        <p:nvSpPr>
          <p:cNvPr id="16" name="Rechteck 15"/>
          <p:cNvSpPr/>
          <p:nvPr/>
        </p:nvSpPr>
        <p:spPr>
          <a:xfrm>
            <a:off x="5682039" y="4448305"/>
            <a:ext cx="6096000" cy="2031325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Enger Kontakt mit infizierten Tieren und Ausscheidungen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Auch aerogen über Respirationstrakt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Speichel, Nasen- und Augenausfluss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Milch, Urin, Kot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Indirekt über kontaminierte Einstreu, Futtertrog und Tränke (nur kurz, Virus nicht sehr Umweltstabil)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917" y="5948412"/>
            <a:ext cx="736617" cy="736617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2008291" y="3303184"/>
            <a:ext cx="7938712" cy="92333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de-DE" dirty="0">
                <a:solidFill>
                  <a:schemeClr val="tx2">
                    <a:lumMod val="25000"/>
                    <a:lumOff val="75000"/>
                  </a:schemeClr>
                </a:solidFill>
              </a:rPr>
              <a:t>Empfänglich sind </a:t>
            </a:r>
            <a:r>
              <a:rPr lang="de-DE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Ziegen</a:t>
            </a:r>
            <a:r>
              <a:rPr lang="de-DE" dirty="0">
                <a:solidFill>
                  <a:schemeClr val="tx2">
                    <a:lumMod val="25000"/>
                    <a:lumOff val="75000"/>
                  </a:schemeClr>
                </a:solidFill>
              </a:rPr>
              <a:t>, </a:t>
            </a:r>
            <a:r>
              <a:rPr lang="de-DE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Schafe</a:t>
            </a:r>
            <a:r>
              <a:rPr lang="de-DE" dirty="0">
                <a:solidFill>
                  <a:schemeClr val="tx2">
                    <a:lumMod val="25000"/>
                    <a:lumOff val="75000"/>
                  </a:schemeClr>
                </a:solidFill>
              </a:rPr>
              <a:t>, &amp; </a:t>
            </a:r>
            <a:r>
              <a:rPr lang="de-DE" b="1" dirty="0">
                <a:solidFill>
                  <a:schemeClr val="tx2">
                    <a:lumMod val="25000"/>
                    <a:lumOff val="75000"/>
                  </a:schemeClr>
                </a:solidFill>
              </a:rPr>
              <a:t>Wildwiederkäuer</a:t>
            </a:r>
          </a:p>
          <a:p>
            <a:pPr algn="ctr"/>
            <a:r>
              <a:rPr lang="de-DE" dirty="0">
                <a:solidFill>
                  <a:schemeClr val="tx2">
                    <a:lumMod val="25000"/>
                    <a:lumOff val="75000"/>
                  </a:schemeClr>
                </a:solidFill>
              </a:rPr>
              <a:t>Büffel, Rinder &amp; Kamele ohne Symptome (Sackgassenwirte / bilden Antikörper)</a:t>
            </a:r>
          </a:p>
          <a:p>
            <a:pPr algn="ctr"/>
            <a:r>
              <a:rPr lang="de-DE" dirty="0">
                <a:solidFill>
                  <a:schemeClr val="tx2">
                    <a:lumMod val="25000"/>
                    <a:lumOff val="75000"/>
                  </a:schemeClr>
                </a:solidFill>
              </a:rPr>
              <a:t>Schweine experimentell </a:t>
            </a:r>
            <a:r>
              <a:rPr lang="de-DE" dirty="0" err="1">
                <a:solidFill>
                  <a:schemeClr val="tx2">
                    <a:lumMod val="25000"/>
                    <a:lumOff val="75000"/>
                  </a:schemeClr>
                </a:solidFill>
              </a:rPr>
              <a:t>infizierbar</a:t>
            </a:r>
            <a:r>
              <a:rPr lang="de-DE" dirty="0">
                <a:solidFill>
                  <a:schemeClr val="tx2">
                    <a:lumMod val="25000"/>
                    <a:lumOff val="75000"/>
                  </a:schemeClr>
                </a:solidFill>
              </a:rPr>
              <a:t> (milde bis moderarte Symptome)</a:t>
            </a:r>
          </a:p>
        </p:txBody>
      </p:sp>
      <p:sp>
        <p:nvSpPr>
          <p:cNvPr id="2" name="Rechteck 1"/>
          <p:cNvSpPr/>
          <p:nvPr/>
        </p:nvSpPr>
        <p:spPr>
          <a:xfrm>
            <a:off x="2005874" y="4834760"/>
            <a:ext cx="27671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/>
              <a:t>WOAH: 80 % der Schaf- und Ziegenpopulation sind weltweit gefährdet</a:t>
            </a:r>
            <a:endParaRPr lang="de-DE" dirty="0"/>
          </a:p>
        </p:txBody>
      </p:sp>
      <p:sp>
        <p:nvSpPr>
          <p:cNvPr id="11" name="Abgerundetes Rechteck 10"/>
          <p:cNvSpPr/>
          <p:nvPr/>
        </p:nvSpPr>
        <p:spPr>
          <a:xfrm>
            <a:off x="1860812" y="4785340"/>
            <a:ext cx="3057235" cy="10221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5A43F95-82AF-D918-8AFF-ADE8E5EBAAA4}"/>
              </a:ext>
            </a:extLst>
          </p:cNvPr>
          <p:cNvSpPr txBox="1"/>
          <p:nvPr/>
        </p:nvSpPr>
        <p:spPr>
          <a:xfrm>
            <a:off x="680605" y="6437457"/>
            <a:ext cx="347345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hlinkClick r:id="rId4"/>
              </a:rPr>
              <a:t>Neglected Hosts of Small Ruminant Morbillivirus</a:t>
            </a:r>
            <a:endParaRPr lang="en-US" sz="110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C1847F8B-94E7-AEBE-342D-3867C399B3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829" y="6479630"/>
            <a:ext cx="179613" cy="179613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" y="135555"/>
            <a:ext cx="2721049" cy="68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54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09114" y="2169676"/>
            <a:ext cx="2937065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/>
              <a:t>Klinisches Bild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2793938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22" name="Freihandform 21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1" name="Freihandform 20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5033678" y="2598062"/>
            <a:ext cx="178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Inkubationszeit:</a:t>
            </a:r>
            <a:endParaRPr lang="de-AT" dirty="0"/>
          </a:p>
        </p:txBody>
      </p:sp>
      <p:sp>
        <p:nvSpPr>
          <p:cNvPr id="7" name="Rechteck 6"/>
          <p:cNvSpPr/>
          <p:nvPr/>
        </p:nvSpPr>
        <p:spPr>
          <a:xfrm>
            <a:off x="518793" y="4089704"/>
            <a:ext cx="46311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Bei Ziegen schwerwiegender, als bei Schafen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Mortalität Ziegenkitze &gt; 4 Monate 100 %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Ab 5. Tag hohes Fieber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5340292" y="2923729"/>
            <a:ext cx="112582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de-DE" dirty="0">
                <a:solidFill>
                  <a:schemeClr val="tx2">
                    <a:lumMod val="25000"/>
                    <a:lumOff val="75000"/>
                  </a:schemeClr>
                </a:solidFill>
              </a:rPr>
              <a:t>5 – 6 Tage</a:t>
            </a:r>
          </a:p>
        </p:txBody>
      </p:sp>
      <p:sp>
        <p:nvSpPr>
          <p:cNvPr id="16" name="Rechteck 15"/>
          <p:cNvSpPr/>
          <p:nvPr/>
        </p:nvSpPr>
        <p:spPr>
          <a:xfrm>
            <a:off x="5570763" y="3482690"/>
            <a:ext cx="6096000" cy="338554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err="1"/>
              <a:t>Prodormalphase</a:t>
            </a:r>
            <a:r>
              <a:rPr lang="de-DE" sz="1400" b="1" dirty="0"/>
              <a:t> </a:t>
            </a:r>
            <a:r>
              <a:rPr lang="de-DE" sz="1400" dirty="0"/>
              <a:t>(~ 3 Tage):</a:t>
            </a:r>
          </a:p>
          <a:p>
            <a:r>
              <a:rPr lang="de-DE" sz="1400" dirty="0" smtClean="0"/>
              <a:t>	Allgemeinerkrankung</a:t>
            </a:r>
            <a:r>
              <a:rPr lang="de-DE" sz="1400" dirty="0"/>
              <a:t>, </a:t>
            </a:r>
            <a:r>
              <a:rPr lang="de-AT" sz="1400" dirty="0"/>
              <a:t>ulzerös-nekrotisierende Entzündungen in </a:t>
            </a:r>
            <a:r>
              <a:rPr lang="de-AT" sz="1400" dirty="0" smtClean="0"/>
              <a:t>	der </a:t>
            </a:r>
            <a:r>
              <a:rPr lang="de-AT" sz="1400" dirty="0"/>
              <a:t>Maulhöhle und des Zahnfleisches, hohes Fieber zwischen	40 und 41,5 °C, Anorexie, Verstopfung, seröser Nasen- </a:t>
            </a:r>
            <a:r>
              <a:rPr lang="de-AT" sz="1400" dirty="0" smtClean="0"/>
              <a:t>und 	Augenausfluss</a:t>
            </a:r>
            <a:r>
              <a:rPr lang="de-AT" sz="1400" dirty="0"/>
              <a:t>, starker Durchfall und </a:t>
            </a:r>
            <a:r>
              <a:rPr lang="de-AT" sz="1400" dirty="0" smtClean="0"/>
              <a:t>Lungenentzündung</a:t>
            </a:r>
            <a:r>
              <a:rPr lang="de-DE" sz="1400" dirty="0" smtClean="0"/>
              <a:t> </a:t>
            </a:r>
          </a:p>
          <a:p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/>
              <a:t>Erosive Phase:</a:t>
            </a:r>
          </a:p>
          <a:p>
            <a:r>
              <a:rPr lang="de-AT" sz="1400" dirty="0" smtClean="0"/>
              <a:t>	Erosionen </a:t>
            </a:r>
            <a:r>
              <a:rPr lang="de-AT" sz="1400" dirty="0"/>
              <a:t>(auch im GI Trakt nachweisbar), Ulzera und 	Nekrosen der Maulschleimhaut, </a:t>
            </a:r>
            <a:r>
              <a:rPr lang="de-AT" sz="1400" dirty="0" smtClean="0"/>
              <a:t>Lungenentzündung</a:t>
            </a:r>
          </a:p>
          <a:p>
            <a:endParaRPr lang="de-A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400" b="1" dirty="0"/>
              <a:t>auch </a:t>
            </a:r>
            <a:r>
              <a:rPr lang="de-AT" sz="1400" b="1" dirty="0" err="1"/>
              <a:t>perakute</a:t>
            </a:r>
            <a:r>
              <a:rPr lang="de-AT" sz="1400" b="1" dirty="0"/>
              <a:t> und chronische </a:t>
            </a:r>
            <a:r>
              <a:rPr lang="de-AT" sz="1400" b="1" dirty="0" smtClean="0"/>
              <a:t>Verlaufsformen:</a:t>
            </a:r>
            <a:endParaRPr lang="de-AT" sz="1400" b="1" dirty="0"/>
          </a:p>
          <a:p>
            <a:r>
              <a:rPr lang="de-AT" sz="1400" dirty="0" smtClean="0"/>
              <a:t>	</a:t>
            </a:r>
            <a:r>
              <a:rPr lang="de-AT" sz="1400" dirty="0" err="1" smtClean="0"/>
              <a:t>Perakut</a:t>
            </a:r>
            <a:r>
              <a:rPr lang="de-AT" sz="1400" dirty="0" smtClean="0"/>
              <a:t> </a:t>
            </a:r>
            <a:r>
              <a:rPr lang="de-AT" sz="1400" dirty="0"/>
              <a:t>meist in Ziegenlämmern,  chronische Verläufe vom </a:t>
            </a:r>
            <a:r>
              <a:rPr lang="de-AT" sz="1400" dirty="0" smtClean="0"/>
              <a:t>	Virusstamm </a:t>
            </a:r>
            <a:r>
              <a:rPr lang="de-AT" sz="1400" dirty="0"/>
              <a:t>abhängig</a:t>
            </a:r>
          </a:p>
          <a:p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917" y="5948412"/>
            <a:ext cx="736617" cy="736617"/>
          </a:xfrm>
          <a:prstGeom prst="rect">
            <a:avLst/>
          </a:prstGeom>
        </p:spPr>
      </p:pic>
      <p:sp>
        <p:nvSpPr>
          <p:cNvPr id="2" name="Abgerundetes Rechteck 1"/>
          <p:cNvSpPr/>
          <p:nvPr/>
        </p:nvSpPr>
        <p:spPr>
          <a:xfrm>
            <a:off x="432707" y="3935514"/>
            <a:ext cx="4803318" cy="15348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" y="135555"/>
            <a:ext cx="2721049" cy="68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77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480625" y="2183440"/>
            <a:ext cx="3304803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/>
              <a:t>Differenzialdiagnosen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sp>
        <p:nvSpPr>
          <p:cNvPr id="7" name="Rechteck 6"/>
          <p:cNvSpPr/>
          <p:nvPr/>
        </p:nvSpPr>
        <p:spPr>
          <a:xfrm>
            <a:off x="2304847" y="3673467"/>
            <a:ext cx="4354993" cy="203132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>
                    <a:lumMod val="25000"/>
                    <a:lumOff val="75000"/>
                  </a:schemeClr>
                </a:solidFill>
              </a:rPr>
              <a:t>Lungenseuche der Ziegen* </a:t>
            </a:r>
            <a:r>
              <a:rPr lang="de-DE" dirty="0"/>
              <a:t>(A+D+E)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Pasteurellose (auch als Sekundärinfektion)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>
                    <a:lumMod val="25000"/>
                    <a:lumOff val="75000"/>
                  </a:schemeClr>
                </a:solidFill>
              </a:rPr>
              <a:t>Blauzungenkrankheit*</a:t>
            </a:r>
            <a:r>
              <a:rPr lang="de-DE" dirty="0"/>
              <a:t> (C+D+E)</a:t>
            </a: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>
                    <a:lumMod val="25000"/>
                    <a:lumOff val="75000"/>
                  </a:schemeClr>
                </a:solidFill>
              </a:rPr>
              <a:t>Maul und Klauenseuche* </a:t>
            </a:r>
            <a:r>
              <a:rPr lang="de-DE" dirty="0"/>
              <a:t>(A+D+E)</a:t>
            </a:r>
          </a:p>
          <a:p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AT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6906658" y="3803357"/>
            <a:ext cx="32094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Orf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Nairobi-Schafskrankheit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Herzwasser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Mineralienvergiftung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Kokzidiose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AT" dirty="0"/>
          </a:p>
        </p:txBody>
      </p:sp>
      <p:sp>
        <p:nvSpPr>
          <p:cNvPr id="2" name="Textfeld 1"/>
          <p:cNvSpPr txBox="1"/>
          <p:nvPr/>
        </p:nvSpPr>
        <p:spPr>
          <a:xfrm>
            <a:off x="9509840" y="631672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>
                    <a:lumMod val="25000"/>
                    <a:lumOff val="75000"/>
                  </a:schemeClr>
                </a:solidFill>
              </a:rPr>
              <a:t>*meldepflichtig</a:t>
            </a:r>
            <a:endParaRPr lang="de-AT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917" y="5948412"/>
            <a:ext cx="736617" cy="736617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8158658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17" name="Freihandform 16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8" name="Freihandform 17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9" name="Freihandform 18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0" name="Freihandform 19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pic>
        <p:nvPicPr>
          <p:cNvPr id="23" name="Grafik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829" y="6479630"/>
            <a:ext cx="179613" cy="179613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767442" y="6413022"/>
            <a:ext cx="45223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hlinkClick r:id="rId5"/>
              </a:rPr>
              <a:t>Diagnosis and control of </a:t>
            </a:r>
            <a:r>
              <a:rPr lang="en-US" sz="1000" dirty="0" err="1">
                <a:hlinkClick r:id="rId5"/>
              </a:rPr>
              <a:t>peste</a:t>
            </a:r>
            <a:r>
              <a:rPr lang="en-US" sz="1000" dirty="0">
                <a:hlinkClick r:id="rId5"/>
              </a:rPr>
              <a:t> des </a:t>
            </a:r>
            <a:r>
              <a:rPr lang="en-US" sz="1000" dirty="0" err="1">
                <a:hlinkClick r:id="rId5"/>
              </a:rPr>
              <a:t>petits</a:t>
            </a:r>
            <a:r>
              <a:rPr lang="en-US" sz="1000" dirty="0">
                <a:hlinkClick r:id="rId5"/>
              </a:rPr>
              <a:t> ruminants: a comprehensive review</a:t>
            </a:r>
            <a:endParaRPr lang="de-AT" sz="1000" dirty="0"/>
          </a:p>
        </p:txBody>
      </p:sp>
      <p:sp>
        <p:nvSpPr>
          <p:cNvPr id="9" name="Rechteck 8"/>
          <p:cNvSpPr/>
          <p:nvPr/>
        </p:nvSpPr>
        <p:spPr>
          <a:xfrm>
            <a:off x="4095815" y="2535968"/>
            <a:ext cx="3992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Pest der kleinen Wiederkäuer* </a:t>
            </a:r>
            <a:r>
              <a:rPr lang="de-DE" dirty="0"/>
              <a:t>(A+D+E)</a:t>
            </a:r>
            <a:endParaRPr lang="de-AT" dirty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" y="135555"/>
            <a:ext cx="2721049" cy="68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66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09114" y="2169676"/>
            <a:ext cx="2937065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/>
              <a:t>Laboruntersuchung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250107" y="2515008"/>
            <a:ext cx="145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VIROLOGIE</a:t>
            </a:r>
            <a:endParaRPr lang="de-AT" dirty="0"/>
          </a:p>
        </p:txBody>
      </p:sp>
      <p:sp>
        <p:nvSpPr>
          <p:cNvPr id="7" name="Rechteck 6"/>
          <p:cNvSpPr/>
          <p:nvPr/>
        </p:nvSpPr>
        <p:spPr>
          <a:xfrm>
            <a:off x="1385934" y="3899852"/>
            <a:ext cx="3904523" cy="23083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de-DE" dirty="0">
                <a:solidFill>
                  <a:schemeClr val="accent2"/>
                </a:solidFill>
              </a:rPr>
              <a:t>Virusisolierung mittels Zellkultur: </a:t>
            </a:r>
            <a:r>
              <a:rPr lang="de-AT" dirty="0"/>
              <a:t>wenn der Erreger nicht bekannt ist und eine breite Virussuche angestrebt wird, </a:t>
            </a:r>
            <a:r>
              <a:rPr lang="de-DE" dirty="0"/>
              <a:t>BSL 3, Arbeitsintensiv,  kleines Zeitfenster für erfolgreiche Isolierung</a:t>
            </a:r>
            <a:endParaRPr lang="de-AT" dirty="0"/>
          </a:p>
          <a:p>
            <a:pPr lvl="0"/>
            <a:endParaRPr lang="de-DE" dirty="0"/>
          </a:p>
          <a:p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1140227" y="2991138"/>
            <a:ext cx="9674835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de-DE" dirty="0"/>
              <a:t>Virusnachweis bereits früh nach Infektion, bei Tieren mit hohem Fieber und beginnender Schleimhaut Läsionen möglich. </a:t>
            </a:r>
            <a:endParaRPr lang="de-AT" dirty="0"/>
          </a:p>
        </p:txBody>
      </p:sp>
      <p:sp>
        <p:nvSpPr>
          <p:cNvPr id="16" name="Rechteck 15"/>
          <p:cNvSpPr/>
          <p:nvPr/>
        </p:nvSpPr>
        <p:spPr>
          <a:xfrm>
            <a:off x="5768602" y="3899852"/>
            <a:ext cx="41833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dirty="0">
                <a:solidFill>
                  <a:schemeClr val="accent2"/>
                </a:solidFill>
              </a:rPr>
              <a:t>Virale DNA</a:t>
            </a:r>
            <a:r>
              <a:rPr lang="de-DE" dirty="0"/>
              <a:t>: </a:t>
            </a: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>
                <a:latin typeface="Arial" panose="020B0604020202020204" pitchFamily="34" charset="0"/>
              </a:rPr>
              <a:t>Pan-</a:t>
            </a:r>
            <a:r>
              <a:rPr lang="de-DE" altLang="de-DE" dirty="0" err="1">
                <a:latin typeface="Arial" panose="020B0604020202020204" pitchFamily="34" charset="0"/>
              </a:rPr>
              <a:t>Morbillivirus</a:t>
            </a:r>
            <a:r>
              <a:rPr lang="de-DE" altLang="de-DE" dirty="0">
                <a:latin typeface="Arial" panose="020B0604020202020204" pitchFamily="34" charset="0"/>
              </a:rPr>
              <a:t>-Genomnachweis mittels RT-PCR und real-time RT-PCR: </a:t>
            </a:r>
            <a:r>
              <a:rPr lang="de-DE" dirty="0"/>
              <a:t>am häufigsten verwendete PCR-Test für Ersttests, kurze Durchlaufzeit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>
                <a:latin typeface="Arial" panose="020B0604020202020204" pitchFamily="34" charset="0"/>
              </a:rPr>
              <a:t>spezifischer PPRV-Genomnachweis mittels real-time RT-PCR-Verfahren </a:t>
            </a:r>
          </a:p>
          <a:p>
            <a:endParaRPr lang="de-DE" dirty="0"/>
          </a:p>
          <a:p>
            <a:pPr marL="285750" indent="-285750">
              <a:buFontTx/>
              <a:buChar char="-"/>
            </a:pPr>
            <a:endParaRPr lang="de-AT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583" y="5939663"/>
            <a:ext cx="803307" cy="803307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13773921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18" name="Freihandform 17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9" name="Freihandform 18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0" name="Freihandform 19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3" name="Freihandform 22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03629" y="129559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" y="135555"/>
            <a:ext cx="2721049" cy="68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84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09114" y="2169676"/>
            <a:ext cx="2937065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/>
              <a:t>Laboruntersuchung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173408" y="2528088"/>
            <a:ext cx="156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SEROLOGIE</a:t>
            </a:r>
            <a:endParaRPr lang="de-AT" dirty="0"/>
          </a:p>
        </p:txBody>
      </p:sp>
      <p:sp>
        <p:nvSpPr>
          <p:cNvPr id="2" name="Rechteck 1"/>
          <p:cNvSpPr/>
          <p:nvPr/>
        </p:nvSpPr>
        <p:spPr>
          <a:xfrm>
            <a:off x="1332728" y="3880648"/>
            <a:ext cx="48755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de-AT" dirty="0"/>
          </a:p>
          <a:p>
            <a:pPr lvl="0"/>
            <a:r>
              <a:rPr lang="de-DE" dirty="0">
                <a:solidFill>
                  <a:schemeClr val="accent2"/>
                </a:solidFill>
              </a:rPr>
              <a:t>ELISA</a:t>
            </a:r>
            <a:r>
              <a:rPr lang="de-DE" dirty="0"/>
              <a:t> (Enzyme </a:t>
            </a:r>
            <a:r>
              <a:rPr lang="de-DE" dirty="0" err="1"/>
              <a:t>linked</a:t>
            </a:r>
            <a:r>
              <a:rPr lang="de-DE" dirty="0"/>
              <a:t> </a:t>
            </a:r>
            <a:r>
              <a:rPr lang="de-DE" dirty="0" err="1"/>
              <a:t>immunosorbent</a:t>
            </a:r>
            <a:r>
              <a:rPr lang="de-DE" dirty="0"/>
              <a:t> </a:t>
            </a:r>
            <a:r>
              <a:rPr lang="de-DE" dirty="0" err="1"/>
              <a:t>assay</a:t>
            </a:r>
            <a:r>
              <a:rPr lang="de-DE" dirty="0"/>
              <a:t>): Der am häufigsten verwendete serologische Test, kurze Durchlaufzeit, einfach durchzuführen und relativ kostengünstig, gute Empfindlichkeit und Spezifität.</a:t>
            </a:r>
            <a:endParaRPr lang="de-AT" dirty="0"/>
          </a:p>
        </p:txBody>
      </p:sp>
      <p:sp>
        <p:nvSpPr>
          <p:cNvPr id="11" name="Rechteck 10"/>
          <p:cNvSpPr/>
          <p:nvPr/>
        </p:nvSpPr>
        <p:spPr>
          <a:xfrm>
            <a:off x="6282770" y="4110385"/>
            <a:ext cx="4661835" cy="17543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de-DE" dirty="0">
                <a:solidFill>
                  <a:schemeClr val="accent2"/>
                </a:solidFill>
              </a:rPr>
              <a:t>VNT</a:t>
            </a:r>
            <a:r>
              <a:rPr lang="de-DE" dirty="0"/>
              <a:t> (Virus Neutralisationstest): </a:t>
            </a:r>
            <a:r>
              <a:rPr lang="de-AT" dirty="0"/>
              <a:t>Serologischer Test zum Nachweis des Vorhandenseins und des Ausmaßes funktioneller systemischer Antikörper, die die Infektiosität eines Virus verhindern. Lange Dauer (10 Tage).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583" y="5939663"/>
            <a:ext cx="803307" cy="803307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19069908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16" name="Freihandform 15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7" name="Freihandform 16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8" name="Freihandform 17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9" name="Freihandform 18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sp>
        <p:nvSpPr>
          <p:cNvPr id="20" name="Rechteck 19"/>
          <p:cNvSpPr/>
          <p:nvPr/>
        </p:nvSpPr>
        <p:spPr>
          <a:xfrm>
            <a:off x="3036473" y="2907871"/>
            <a:ext cx="6107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Probennahme bereits nach 6 Tagen der Infektion möglich. PPRV Antikörpernachweis</a:t>
            </a:r>
            <a:endParaRPr lang="de-AT" dirty="0"/>
          </a:p>
        </p:txBody>
      </p:sp>
      <p:sp>
        <p:nvSpPr>
          <p:cNvPr id="7" name="Rechteck 6"/>
          <p:cNvSpPr/>
          <p:nvPr/>
        </p:nvSpPr>
        <p:spPr>
          <a:xfrm>
            <a:off x="767442" y="6446325"/>
            <a:ext cx="17139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000" dirty="0">
                <a:hlinkClick r:id="rId4"/>
              </a:rPr>
              <a:t>WOAH </a:t>
            </a:r>
            <a:r>
              <a:rPr lang="de-AT" sz="1000" dirty="0" err="1">
                <a:hlinkClick r:id="rId4"/>
              </a:rPr>
              <a:t>Disease</a:t>
            </a:r>
            <a:r>
              <a:rPr lang="de-AT" sz="1000" dirty="0">
                <a:hlinkClick r:id="rId4"/>
              </a:rPr>
              <a:t> Card PPR</a:t>
            </a:r>
            <a:endParaRPr lang="de-AT" sz="1000" dirty="0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829" y="6479630"/>
            <a:ext cx="179613" cy="179613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" y="135555"/>
            <a:ext cx="2721049" cy="68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25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09114" y="2169676"/>
            <a:ext cx="2937065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/>
              <a:t>Probenentnahme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sp>
        <p:nvSpPr>
          <p:cNvPr id="2" name="Rechteck 1"/>
          <p:cNvSpPr/>
          <p:nvPr/>
        </p:nvSpPr>
        <p:spPr>
          <a:xfrm>
            <a:off x="1139788" y="3430982"/>
            <a:ext cx="48755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dirty="0">
                <a:solidFill>
                  <a:schemeClr val="tx2">
                    <a:lumMod val="25000"/>
                    <a:lumOff val="75000"/>
                  </a:schemeClr>
                </a:solidFill>
              </a:rPr>
              <a:t>Lebende Tiere: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/>
              <a:t>Tupferproben</a:t>
            </a:r>
            <a:r>
              <a:rPr lang="de-AT" dirty="0"/>
              <a:t> von Nasen-, Augen- und Rachensekret  (keine bakteriologischen </a:t>
            </a:r>
            <a:r>
              <a:rPr lang="de-AT" dirty="0" err="1"/>
              <a:t>Tupfertransportmittel</a:t>
            </a:r>
            <a:r>
              <a:rPr lang="de-AT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Blut (EDTA/Heparin) und Serum</a:t>
            </a:r>
          </a:p>
        </p:txBody>
      </p:sp>
      <p:sp>
        <p:nvSpPr>
          <p:cNvPr id="11" name="Rechteck 10"/>
          <p:cNvSpPr/>
          <p:nvPr/>
        </p:nvSpPr>
        <p:spPr>
          <a:xfrm>
            <a:off x="6130694" y="3430982"/>
            <a:ext cx="61415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chemeClr val="tx2">
                    <a:lumMod val="25000"/>
                    <a:lumOff val="75000"/>
                  </a:schemeClr>
                </a:solidFill>
              </a:rPr>
              <a:t>Tote Tiere: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dirty="0">
                <a:latin typeface="Arial" panose="020B0604020202020204" pitchFamily="34" charset="0"/>
              </a:rPr>
              <a:t>Ganze Tierkörper oder Organe wie z. B.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dirty="0">
                <a:latin typeface="Arial" panose="020B0604020202020204" pitchFamily="34" charset="0"/>
              </a:rPr>
              <a:t>Lymphknoten (speziell </a:t>
            </a:r>
            <a:r>
              <a:rPr lang="de-DE" altLang="de-DE" dirty="0" err="1">
                <a:latin typeface="Arial" panose="020B0604020202020204" pitchFamily="34" charset="0"/>
              </a:rPr>
              <a:t>Mesenteriallymphknoten</a:t>
            </a:r>
            <a:r>
              <a:rPr lang="de-DE" altLang="de-DE" dirty="0">
                <a:latin typeface="Arial" panose="020B0604020202020204" pitchFamily="34" charset="0"/>
              </a:rPr>
              <a:t>)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dirty="0">
                <a:latin typeface="Arial" panose="020B0604020202020204" pitchFamily="34" charset="0"/>
              </a:rPr>
              <a:t>Milz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dirty="0">
                <a:latin typeface="Arial" panose="020B0604020202020204" pitchFamily="34" charset="0"/>
              </a:rPr>
              <a:t>Lunge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dirty="0">
                <a:latin typeface="Arial" panose="020B0604020202020204" pitchFamily="34" charset="0"/>
              </a:rPr>
              <a:t>Darm 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583" y="5939663"/>
            <a:ext cx="803307" cy="803307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2848303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15" name="Freihandform 14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6" name="Freihandform 15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7" name="Freihandform 16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8" name="Freihandform 17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pic>
        <p:nvPicPr>
          <p:cNvPr id="19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" y="135555"/>
            <a:ext cx="2721049" cy="68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76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09114" y="2169676"/>
            <a:ext cx="2937065" cy="452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b="1" dirty="0"/>
              <a:t>Prophylaxe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79AE4-8BA2-EDC6-6AA5-4953E7C24550}"/>
              </a:ext>
            </a:extLst>
          </p:cNvPr>
          <p:cNvSpPr txBox="1"/>
          <p:nvPr/>
        </p:nvSpPr>
        <p:spPr>
          <a:xfrm>
            <a:off x="10640878" y="170103"/>
            <a:ext cx="15533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Sozialministerium.at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320695" y="2615663"/>
            <a:ext cx="131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IMPFUNG</a:t>
            </a:r>
            <a:endParaRPr lang="de-AT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81305" y="3664593"/>
            <a:ext cx="692028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D</a:t>
            </a:r>
            <a:r>
              <a:rPr lang="de-AT" dirty="0" err="1"/>
              <a:t>erzeit</a:t>
            </a:r>
            <a:r>
              <a:rPr lang="de-AT" dirty="0"/>
              <a:t> </a:t>
            </a:r>
            <a:r>
              <a:rPr lang="de-AT" b="1" dirty="0"/>
              <a:t>kein</a:t>
            </a:r>
            <a:r>
              <a:rPr lang="de-AT" dirty="0"/>
              <a:t> in Europa zugelassener Impfstoff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de-DE" altLang="de-DE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AT" dirty="0"/>
              <a:t> Lebendimpfstoffe mit attenuierten Stämmen, wie Nigeria-75/1, werden in endemischen Regionen außerhalb Europas, beispielsweise in der Türkei, verwendet = kein DIVA </a:t>
            </a:r>
            <a:r>
              <a:rPr lang="de-AT" dirty="0" err="1"/>
              <a:t>Impstoff</a:t>
            </a:r>
          </a:p>
        </p:txBody>
      </p:sp>
      <p:sp>
        <p:nvSpPr>
          <p:cNvPr id="13" name="Rechteck 12"/>
          <p:cNvSpPr/>
          <p:nvPr/>
        </p:nvSpPr>
        <p:spPr>
          <a:xfrm>
            <a:off x="8104474" y="3627752"/>
            <a:ext cx="30223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400" dirty="0"/>
              <a:t>Geimpfte Schafe und Ziegen oder solche, die sich von PPR erholt haben, entwickeln eine mindestens dreijährige Immunität (OIE, 2013). Vermutlich ist der Schutz lebenslang, da der RPV-Impfstoff Rinder bis zu 10 Jahre schützt (</a:t>
            </a:r>
            <a:r>
              <a:rPr lang="de-AT" sz="1400" dirty="0" err="1"/>
              <a:t>Plowright</a:t>
            </a:r>
            <a:r>
              <a:rPr lang="de-AT" sz="1400" dirty="0"/>
              <a:t> und Taylor, 1967).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7940845" y="3430982"/>
            <a:ext cx="3349592" cy="22094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41" y="5990766"/>
            <a:ext cx="750111" cy="750111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AD5947B-A500-1CB2-BDFE-0E9CFDA28441}"/>
              </a:ext>
            </a:extLst>
          </p:cNvPr>
          <p:cNvGrpSpPr/>
          <p:nvPr/>
        </p:nvGrpSpPr>
        <p:grpSpPr>
          <a:xfrm rot="8144466">
            <a:off x="3437997" y="-3470709"/>
            <a:ext cx="5166427" cy="5353852"/>
            <a:chOff x="4199380" y="1514073"/>
            <a:chExt cx="3793239" cy="3829853"/>
          </a:xfrm>
        </p:grpSpPr>
        <p:sp>
          <p:nvSpPr>
            <p:cNvPr id="18" name="Freihandform 17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87784" y="1525671"/>
              <a:ext cx="1695120" cy="1671927"/>
            </a:xfrm>
            <a:custGeom>
              <a:avLst/>
              <a:gdLst>
                <a:gd name="connsiteX0" fmla="*/ 0 w 1695120"/>
                <a:gd name="connsiteY0" fmla="*/ 0 h 1671927"/>
                <a:gd name="connsiteX1" fmla="*/ 968702 w 1695120"/>
                <a:gd name="connsiteY1" fmla="*/ 0 h 1671927"/>
                <a:gd name="connsiteX2" fmla="*/ 984256 w 1695120"/>
                <a:gd name="connsiteY2" fmla="*/ 59280 h 1671927"/>
                <a:gd name="connsiteX3" fmla="*/ 1625145 w 1695120"/>
                <a:gd name="connsiteY3" fmla="*/ 687319 h 1671927"/>
                <a:gd name="connsiteX4" fmla="*/ 1695120 w 1695120"/>
                <a:gd name="connsiteY4" fmla="*/ 704950 h 1671927"/>
                <a:gd name="connsiteX5" fmla="*/ 1695120 w 1695120"/>
                <a:gd name="connsiteY5" fmla="*/ 1671927 h 1671927"/>
                <a:gd name="connsiteX6" fmla="*/ 1526080 w 1695120"/>
                <a:gd name="connsiteY6" fmla="*/ 1646391 h 1671927"/>
                <a:gd name="connsiteX7" fmla="*/ 24702 w 1695120"/>
                <a:gd name="connsiteY7" fmla="*/ 160216 h 1671927"/>
                <a:gd name="connsiteX8" fmla="*/ 0 w 1695120"/>
                <a:gd name="connsiteY8" fmla="*/ 0 h 16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7">
                  <a:moveTo>
                    <a:pt x="0" y="0"/>
                  </a:moveTo>
                  <a:lnTo>
                    <a:pt x="968702" y="0"/>
                  </a:lnTo>
                  <a:lnTo>
                    <a:pt x="984256" y="59280"/>
                  </a:lnTo>
                  <a:cubicBezTo>
                    <a:pt x="1079164" y="358300"/>
                    <a:pt x="1320007" y="594313"/>
                    <a:pt x="1625145" y="687319"/>
                  </a:cubicBezTo>
                  <a:lnTo>
                    <a:pt x="1695120" y="704950"/>
                  </a:lnTo>
                  <a:lnTo>
                    <a:pt x="1695120" y="1671927"/>
                  </a:lnTo>
                  <a:lnTo>
                    <a:pt x="1526080" y="1646391"/>
                  </a:lnTo>
                  <a:cubicBezTo>
                    <a:pt x="772476" y="1493742"/>
                    <a:pt x="178912" y="906189"/>
                    <a:pt x="24702" y="160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9" name="Freihandform 18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09095" y="1525669"/>
              <a:ext cx="1695120" cy="1671928"/>
            </a:xfrm>
            <a:custGeom>
              <a:avLst/>
              <a:gdLst>
                <a:gd name="connsiteX0" fmla="*/ 0 w 1695120"/>
                <a:gd name="connsiteY0" fmla="*/ 1671928 h 1671928"/>
                <a:gd name="connsiteX1" fmla="*/ 24702 w 1695120"/>
                <a:gd name="connsiteY1" fmla="*/ 1511712 h 1671928"/>
                <a:gd name="connsiteX2" fmla="*/ 1526080 w 1695120"/>
                <a:gd name="connsiteY2" fmla="*/ 25537 h 1671928"/>
                <a:gd name="connsiteX3" fmla="*/ 1695120 w 1695120"/>
                <a:gd name="connsiteY3" fmla="*/ 0 h 1671928"/>
                <a:gd name="connsiteX4" fmla="*/ 1695120 w 1695120"/>
                <a:gd name="connsiteY4" fmla="*/ 966980 h 1671928"/>
                <a:gd name="connsiteX5" fmla="*/ 1625145 w 1695120"/>
                <a:gd name="connsiteY5" fmla="*/ 984611 h 1671928"/>
                <a:gd name="connsiteX6" fmla="*/ 984256 w 1695120"/>
                <a:gd name="connsiteY6" fmla="*/ 1612650 h 1671928"/>
                <a:gd name="connsiteX7" fmla="*/ 968703 w 1695120"/>
                <a:gd name="connsiteY7" fmla="*/ 1671928 h 1671928"/>
                <a:gd name="connsiteX8" fmla="*/ 0 w 1695120"/>
                <a:gd name="connsiteY8" fmla="*/ 1671928 h 1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120" h="1671928">
                  <a:moveTo>
                    <a:pt x="0" y="1671928"/>
                  </a:moveTo>
                  <a:lnTo>
                    <a:pt x="24702" y="1511712"/>
                  </a:lnTo>
                  <a:cubicBezTo>
                    <a:pt x="178912" y="765738"/>
                    <a:pt x="772476" y="178185"/>
                    <a:pt x="1526080" y="25537"/>
                  </a:cubicBezTo>
                  <a:lnTo>
                    <a:pt x="1695120" y="0"/>
                  </a:lnTo>
                  <a:lnTo>
                    <a:pt x="1695120" y="966980"/>
                  </a:lnTo>
                  <a:lnTo>
                    <a:pt x="1625145" y="984611"/>
                  </a:lnTo>
                  <a:cubicBezTo>
                    <a:pt x="1320007" y="1077616"/>
                    <a:pt x="1079164" y="1313629"/>
                    <a:pt x="984256" y="1612650"/>
                  </a:cubicBezTo>
                  <a:lnTo>
                    <a:pt x="968703" y="1671928"/>
                  </a:lnTo>
                  <a:lnTo>
                    <a:pt x="0" y="1671928"/>
                  </a:ln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0" name="Freihandform 19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4193408" y="3666026"/>
              <a:ext cx="1685349" cy="1670451"/>
            </a:xfrm>
            <a:custGeom>
              <a:avLst/>
              <a:gdLst>
                <a:gd name="connsiteX0" fmla="*/ 0 w 1685349"/>
                <a:gd name="connsiteY0" fmla="*/ 1670451 h 1670451"/>
                <a:gd name="connsiteX1" fmla="*/ 0 w 1685349"/>
                <a:gd name="connsiteY1" fmla="*/ 702488 h 1670451"/>
                <a:gd name="connsiteX2" fmla="*/ 60204 w 1685349"/>
                <a:gd name="connsiteY2" fmla="*/ 687319 h 1670451"/>
                <a:gd name="connsiteX3" fmla="*/ 701092 w 1685349"/>
                <a:gd name="connsiteY3" fmla="*/ 59280 h 1670451"/>
                <a:gd name="connsiteX4" fmla="*/ 716647 w 1685349"/>
                <a:gd name="connsiteY4" fmla="*/ 0 h 1670451"/>
                <a:gd name="connsiteX5" fmla="*/ 1685349 w 1685349"/>
                <a:gd name="connsiteY5" fmla="*/ 0 h 1670451"/>
                <a:gd name="connsiteX6" fmla="*/ 1660646 w 1685349"/>
                <a:gd name="connsiteY6" fmla="*/ 160216 h 1670451"/>
                <a:gd name="connsiteX7" fmla="*/ 159269 w 1685349"/>
                <a:gd name="connsiteY7" fmla="*/ 1646391 h 1670451"/>
                <a:gd name="connsiteX8" fmla="*/ 0 w 1685349"/>
                <a:gd name="connsiteY8" fmla="*/ 1670451 h 16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1">
                  <a:moveTo>
                    <a:pt x="0" y="1670451"/>
                  </a:moveTo>
                  <a:lnTo>
                    <a:pt x="0" y="702488"/>
                  </a:lnTo>
                  <a:lnTo>
                    <a:pt x="60204" y="687319"/>
                  </a:lnTo>
                  <a:cubicBezTo>
                    <a:pt x="365342" y="594313"/>
                    <a:pt x="606184" y="358300"/>
                    <a:pt x="701092" y="59280"/>
                  </a:cubicBezTo>
                  <a:lnTo>
                    <a:pt x="716647" y="0"/>
                  </a:lnTo>
                  <a:lnTo>
                    <a:pt x="1685349" y="0"/>
                  </a:lnTo>
                  <a:lnTo>
                    <a:pt x="1660646" y="160216"/>
                  </a:lnTo>
                  <a:cubicBezTo>
                    <a:pt x="1506436" y="906189"/>
                    <a:pt x="912873" y="1493742"/>
                    <a:pt x="159269" y="1646391"/>
                  </a:cubicBezTo>
                  <a:lnTo>
                    <a:pt x="0" y="1670451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23" name="Freihandform 22">
              <a:extLst>
                <a:ext uri="{FF2B5EF4-FFF2-40B4-BE49-F238E27FC236}">
                  <a16:creationId xmlns:a16="http://schemas.microsoft.com/office/drawing/2014/main" id="{114D1E9B-0D05-EE89-C10B-85B625F1CBC9}"/>
                </a:ext>
              </a:extLst>
            </p:cNvPr>
            <p:cNvSpPr/>
            <p:nvPr/>
          </p:nvSpPr>
          <p:spPr>
            <a:xfrm rot="5400000">
              <a:off x="6313243" y="3666025"/>
              <a:ext cx="1685349" cy="1670452"/>
            </a:xfrm>
            <a:custGeom>
              <a:avLst/>
              <a:gdLst>
                <a:gd name="connsiteX0" fmla="*/ 0 w 1685349"/>
                <a:gd name="connsiteY0" fmla="*/ 967965 h 1670452"/>
                <a:gd name="connsiteX1" fmla="*/ 0 w 1685349"/>
                <a:gd name="connsiteY1" fmla="*/ 0 h 1670452"/>
                <a:gd name="connsiteX2" fmla="*/ 159269 w 1685349"/>
                <a:gd name="connsiteY2" fmla="*/ 24061 h 1670452"/>
                <a:gd name="connsiteX3" fmla="*/ 1660646 w 1685349"/>
                <a:gd name="connsiteY3" fmla="*/ 1510236 h 1670452"/>
                <a:gd name="connsiteX4" fmla="*/ 1685349 w 1685349"/>
                <a:gd name="connsiteY4" fmla="*/ 1670452 h 1670452"/>
                <a:gd name="connsiteX5" fmla="*/ 716646 w 1685349"/>
                <a:gd name="connsiteY5" fmla="*/ 1670452 h 1670452"/>
                <a:gd name="connsiteX6" fmla="*/ 701092 w 1685349"/>
                <a:gd name="connsiteY6" fmla="*/ 1611174 h 1670452"/>
                <a:gd name="connsiteX7" fmla="*/ 60204 w 1685349"/>
                <a:gd name="connsiteY7" fmla="*/ 983135 h 1670452"/>
                <a:gd name="connsiteX8" fmla="*/ 0 w 1685349"/>
                <a:gd name="connsiteY8" fmla="*/ 967965 h 16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49" h="1670452">
                  <a:moveTo>
                    <a:pt x="0" y="967965"/>
                  </a:moveTo>
                  <a:lnTo>
                    <a:pt x="0" y="0"/>
                  </a:lnTo>
                  <a:lnTo>
                    <a:pt x="159269" y="24061"/>
                  </a:lnTo>
                  <a:cubicBezTo>
                    <a:pt x="912874" y="176709"/>
                    <a:pt x="1506436" y="764262"/>
                    <a:pt x="1660646" y="1510236"/>
                  </a:cubicBezTo>
                  <a:lnTo>
                    <a:pt x="1685349" y="1670452"/>
                  </a:lnTo>
                  <a:lnTo>
                    <a:pt x="716646" y="1670452"/>
                  </a:lnTo>
                  <a:lnTo>
                    <a:pt x="701092" y="1611174"/>
                  </a:lnTo>
                  <a:cubicBezTo>
                    <a:pt x="606184" y="1312153"/>
                    <a:pt x="365342" y="1076140"/>
                    <a:pt x="60204" y="983135"/>
                  </a:cubicBezTo>
                  <a:lnTo>
                    <a:pt x="0" y="967965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endParaRPr lang="de-DE"/>
            </a:p>
          </p:txBody>
        </p:sp>
      </p:grpSp>
      <p:pic>
        <p:nvPicPr>
          <p:cNvPr id="21" name="Grafi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" y="135555"/>
            <a:ext cx="2721049" cy="68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24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ariss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Larissa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1022</Words>
  <Application>Microsoft Office PowerPoint</Application>
  <PresentationFormat>Breitbild</PresentationFormat>
  <Paragraphs>159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Times New Roman</vt:lpstr>
      <vt:lpstr>Larissa</vt:lpstr>
      <vt:lpstr>Pest der kleinen Wiederkäuer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Schaf- und Ziegenpocken</dc:title>
  <dc:creator>Sipek, Evita</dc:creator>
  <cp:lastModifiedBy>Sipek, Evita</cp:lastModifiedBy>
  <cp:revision>298</cp:revision>
  <dcterms:created xsi:type="dcterms:W3CDTF">2025-01-22T07:32:41Z</dcterms:created>
  <dcterms:modified xsi:type="dcterms:W3CDTF">2025-07-08T11:33:38Z</dcterms:modified>
</cp:coreProperties>
</file>