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8B70-FF19-D998-3A52-5785DE5F11B9}" name="Leth Christoph" initials="CL" userId="S::christoph.leth@ages.at::288fbfc4-d860-47b0-a8df-f9a21622ef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C1160-30E3-06AC-DAA7-E7249145E92E}" v="266" dt="2025-02-04T09:36:2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t/maps/preview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s://food.ec.europa.eu/animals/animal-diseases/animal-disease-information-system-adis_en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ah.org/en/home/" TargetMode="External"/><Relationship Id="rId11" Type="http://schemas.openxmlformats.org/officeDocument/2006/relationships/hyperlink" Target="mailto:evita.sipek@gesundheitsministerium.gv.at" TargetMode="External"/><Relationship Id="rId5" Type="http://schemas.openxmlformats.org/officeDocument/2006/relationships/hyperlink" Target="https://www.ages.at/mensch/krankheit/krankheitserreger-von-a-bis-z/schaf-und-ziegenpocken?sword_list%5B0%5D=www&amp;cHash=a2e82e752801035d4f1a0092eee221d3" TargetMode="External"/><Relationship Id="rId10" Type="http://schemas.openxmlformats.org/officeDocument/2006/relationships/hyperlink" Target="https://pixabay.com/" TargetMode="External"/><Relationship Id="rId4" Type="http://schemas.openxmlformats.org/officeDocument/2006/relationships/hyperlink" Target="https://eufmdlearning.works/" TargetMode="External"/><Relationship Id="rId9" Type="http://schemas.openxmlformats.org/officeDocument/2006/relationships/hyperlink" Target="https://storys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26887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Schaf- und Ziegenpocken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Überblick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0000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0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4" y="5168900"/>
            <a:ext cx="935037" cy="9350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50" y="5050587"/>
            <a:ext cx="1281522" cy="12815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6" y="5140259"/>
            <a:ext cx="1102179" cy="110217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09025" y="610393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Krankheit</a:t>
            </a:r>
            <a:endParaRPr lang="de-AT" sz="1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7" y="5119700"/>
            <a:ext cx="1053966" cy="105396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970681" y="6062718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Laboruntersuchung</a:t>
            </a:r>
            <a:endParaRPr lang="de-AT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779634" y="610393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Prophylaxe</a:t>
            </a:r>
            <a:endParaRPr lang="de-AT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86701" y="6155211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Weltgeschehen</a:t>
            </a:r>
            <a:endParaRPr lang="de-AT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20695" y="2615663"/>
            <a:ext cx="13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IMPFUNG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82" y="5707781"/>
            <a:ext cx="803813" cy="80381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81305" y="3243031"/>
            <a:ext cx="692028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e-DE" altLang="de-DE" b="1" dirty="0"/>
              <a:t>Impfempfehlung</a:t>
            </a:r>
            <a:r>
              <a:rPr lang="de-DE" altLang="de-DE" dirty="0"/>
              <a:t>: Tiere jeden Alters impfen; Lämmer und </a:t>
            </a:r>
            <a:r>
              <a:rPr lang="de-DE" altLang="de-DE" dirty="0" err="1"/>
              <a:t>Zicklein</a:t>
            </a:r>
            <a:r>
              <a:rPr lang="de-DE" altLang="de-DE" dirty="0"/>
              <a:t> jährlich mit 12–16 Wochen nach Abbau mütterlicher Antikörper.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/>
              <a:t>Seuchenbekämpfung</a:t>
            </a:r>
            <a:r>
              <a:rPr lang="de-DE" altLang="de-DE" dirty="0"/>
              <a:t>: Geschlossene Haltung + jährliche Impfung aller Jungtiere können die Seuche eliminieren. Nur geimpfte Tiere aus sauberen Gebieten einführen.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/>
              <a:t>Ringimpfung</a:t>
            </a:r>
            <a:r>
              <a:rPr lang="de-DE" altLang="de-DE" dirty="0"/>
              <a:t>: Bei Ausbrüchen in endemischen Gebieten oft eingesetzt, meist nur für klinisch betroffene Arten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508731" y="3534211"/>
            <a:ext cx="3339027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dirty="0"/>
              <a:t>Lebendimpfstoffe aus abgeschwächten Schafpockenviren bieten eine zweijährige Immunität, jedoch ohne DIVA-Fähigkeit zur Unterscheidung von Impfung und Infektion.*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345103" y="3430982"/>
            <a:ext cx="3349592" cy="2209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32652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0C957EA-EC12-BE72-E7C8-BC18A3F1A127}"/>
              </a:ext>
            </a:extLst>
          </p:cNvPr>
          <p:cNvSpPr txBox="1"/>
          <p:nvPr/>
        </p:nvSpPr>
        <p:spPr>
          <a:xfrm>
            <a:off x="5775767" y="6508830"/>
            <a:ext cx="54246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*Es </a:t>
            </a:r>
            <a:r>
              <a:rPr lang="en-US" sz="1000" dirty="0" err="1"/>
              <a:t>besteht</a:t>
            </a:r>
            <a:r>
              <a:rPr lang="en-US" sz="1000" dirty="0"/>
              <a:t> die </a:t>
            </a:r>
            <a:r>
              <a:rPr lang="en-US" sz="1000" dirty="0" err="1"/>
              <a:t>Möglichkeit</a:t>
            </a:r>
            <a:r>
              <a:rPr lang="en-US" sz="1000" dirty="0"/>
              <a:t> RM65 </a:t>
            </a:r>
            <a:r>
              <a:rPr lang="en-US" sz="1000" dirty="0" err="1"/>
              <a:t>basierte</a:t>
            </a:r>
            <a:r>
              <a:rPr lang="en-US" sz="1000" dirty="0"/>
              <a:t> SPPV-</a:t>
            </a:r>
            <a:r>
              <a:rPr lang="en-US" sz="1000" dirty="0" err="1"/>
              <a:t>Vakzine</a:t>
            </a:r>
            <a:r>
              <a:rPr lang="en-US" sz="1000" dirty="0"/>
              <a:t> von </a:t>
            </a:r>
            <a:r>
              <a:rPr lang="en-US" sz="1000" dirty="0" err="1"/>
              <a:t>Feldstämmen</a:t>
            </a:r>
            <a:r>
              <a:rPr lang="en-US" sz="1000" dirty="0"/>
              <a:t> </a:t>
            </a:r>
            <a:r>
              <a:rPr lang="en-US" sz="1000" dirty="0" err="1"/>
              <a:t>zu</a:t>
            </a:r>
            <a:r>
              <a:rPr lang="en-US" sz="1000" dirty="0"/>
              <a:t> </a:t>
            </a:r>
            <a:r>
              <a:rPr lang="en-US" sz="1000" dirty="0" err="1"/>
              <a:t>unterscheiden</a:t>
            </a:r>
            <a:endParaRPr lang="en-US" sz="100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4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79676" y="2515260"/>
            <a:ext cx="326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KONTROLLMASSNAHMEN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82" y="5707781"/>
            <a:ext cx="803813" cy="80381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88194" y="3265649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Nicht-endemische Gebiete:</a:t>
            </a: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Quarantäne, Tötung von infizierten und der Krankheit ausgesetzten Tieren, Ring Impfung, Isolierung infizierter Bestände und kranker Tiere für mindestens 45 Tage nach der Genesung, Verbot der gemeinsamen Beweidung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23173" y="3230176"/>
            <a:ext cx="507572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Endemische Gebiete: </a:t>
            </a: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Ausbruch in kleinem Maßstab - Quarantäne, Schlachtung infizierter und exponierter Tiere, Reinigung und Desinfektion, Ringimpfung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Großflächiger Ausbruch - massive Impfung, Verbringungsbeschränkungen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14934" y="5417595"/>
            <a:ext cx="8798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Für Schaf- und Ziegenpocken wurde kein Überträgerstatus nachgewiesen, das Virus kann jedoch lange persistieren; Impfung, Hygiene und Schlachtung infizierter Tiere sind entscheidend zur Eindämmung.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705983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67095" y="2196216"/>
            <a:ext cx="4830829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Ausbrüche im Jahr 2024 (AGES)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490" y="2563111"/>
            <a:ext cx="8734425" cy="234315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717490" y="4996594"/>
            <a:ext cx="871673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dirty="0"/>
              <a:t> In Bulgarien sind die Ausbrüche auf den Südosten begrenzt, in Griechenland und der Türkei landesweit verteilt, mit Häufungen im Osten Griechenlands. Betroffen sind vor allem Schafbetriebe; in Griechenland auch 4 gemischte Herden. </a:t>
            </a:r>
            <a:r>
              <a:rPr lang="de-AT" dirty="0">
                <a:solidFill>
                  <a:schemeClr val="accent2"/>
                </a:solidFill>
              </a:rPr>
              <a:t>Das Risiko in Österreich wird als gering eingestuft.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929308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Ausbrüche im Jahr 2024 (WAHIS)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81473" y="2849583"/>
            <a:ext cx="38138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Letzte WAHIS Meldungen für 2024: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Bulgarien: Dez. 24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Griechenland: Dez. 24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Mongolei: Dez.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Lybien</a:t>
            </a:r>
            <a:r>
              <a:rPr lang="de-DE" dirty="0"/>
              <a:t>: Okt.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Georgien: Apr.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15" y="2849583"/>
            <a:ext cx="4715156" cy="3094474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952597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Quellen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2" y="5944057"/>
            <a:ext cx="834613" cy="834613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86046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3177489" y="3381515"/>
            <a:ext cx="656495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Inhalt: </a:t>
            </a:r>
            <a:r>
              <a:rPr lang="de-DE" dirty="0" err="1" smtClean="0">
                <a:hlinkClick r:id="rId4"/>
              </a:rPr>
              <a:t>eufmd</a:t>
            </a:r>
            <a:r>
              <a:rPr lang="de-DE" dirty="0" smtClean="0"/>
              <a:t> / </a:t>
            </a:r>
            <a:r>
              <a:rPr lang="de-DE" dirty="0" smtClean="0">
                <a:hlinkClick r:id="rId5"/>
              </a:rPr>
              <a:t>AGES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Daten: </a:t>
            </a:r>
            <a:r>
              <a:rPr lang="de-DE" dirty="0" smtClean="0">
                <a:hlinkClick r:id="rId6"/>
              </a:rPr>
              <a:t>WOAH</a:t>
            </a:r>
            <a:r>
              <a:rPr lang="de-DE" dirty="0" smtClean="0"/>
              <a:t> / </a:t>
            </a:r>
            <a:r>
              <a:rPr lang="de-DE" dirty="0" smtClean="0">
                <a:hlinkClick r:id="rId5"/>
              </a:rPr>
              <a:t>AGES</a:t>
            </a:r>
            <a:r>
              <a:rPr lang="de-DE" dirty="0" smtClean="0"/>
              <a:t> / </a:t>
            </a:r>
            <a:r>
              <a:rPr lang="de-DE" dirty="0" smtClean="0">
                <a:hlinkClick r:id="rId7"/>
              </a:rPr>
              <a:t>ADIS</a:t>
            </a:r>
            <a:r>
              <a:rPr lang="de-DE" dirty="0" smtClean="0"/>
              <a:t> / </a:t>
            </a:r>
            <a:r>
              <a:rPr lang="de-DE" dirty="0" smtClean="0">
                <a:hlinkClick r:id="rId8"/>
              </a:rPr>
              <a:t>Google </a:t>
            </a:r>
            <a:r>
              <a:rPr lang="de-DE" dirty="0" err="1" smtClean="0">
                <a:hlinkClick r:id="rId8"/>
              </a:rPr>
              <a:t>Maps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Fotos: </a:t>
            </a:r>
            <a:r>
              <a:rPr lang="de-AT" dirty="0" err="1" smtClean="0">
                <a:hlinkClick r:id="rId9"/>
              </a:rPr>
              <a:t>Storyset</a:t>
            </a:r>
            <a:r>
              <a:rPr lang="de-AT" dirty="0" smtClean="0"/>
              <a:t> / </a:t>
            </a:r>
            <a:r>
              <a:rPr lang="de-AT" dirty="0" err="1" smtClean="0">
                <a:hlinkClick r:id="rId10"/>
              </a:rPr>
              <a:t>Pixabay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Präsentation: </a:t>
            </a:r>
            <a:r>
              <a:rPr lang="de-DE" dirty="0" smtClean="0">
                <a:hlinkClick r:id="rId11"/>
              </a:rPr>
              <a:t>evita.sipek@gesundheitsministerium.gv.at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AT" sz="1100" dirty="0"/>
              <a:t>Diese Präsentation stammt von der offiziellen Homepage des </a:t>
            </a:r>
            <a:r>
              <a:rPr lang="de-AT" sz="1100" dirty="0" smtClean="0"/>
              <a:t>Bundesministerium für </a:t>
            </a:r>
            <a:r>
              <a:rPr lang="de-AT" sz="1100" dirty="0"/>
              <a:t>Soziales,</a:t>
            </a:r>
          </a:p>
          <a:p>
            <a:r>
              <a:rPr lang="de-AT" sz="1100" dirty="0"/>
              <a:t>Gesundheit, Pflege und Konsumentenschutz und darf für nicht kommerzielle Zwecke unter Angabe der</a:t>
            </a:r>
          </a:p>
          <a:p>
            <a:r>
              <a:rPr lang="de-AT" sz="1100" dirty="0"/>
              <a:t>Quellen verwendet </a:t>
            </a:r>
            <a:r>
              <a:rPr lang="de-AT" sz="1100" dirty="0" smtClean="0"/>
              <a:t>werden.</a:t>
            </a:r>
            <a:endParaRPr lang="de-AT" sz="11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4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53765" y="2164196"/>
            <a:ext cx="2081078" cy="4520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Der Erreger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54624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89450" y="2797809"/>
            <a:ext cx="18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Capripox</a:t>
            </a:r>
            <a:r>
              <a:rPr lang="de-DE" dirty="0"/>
              <a:t> Virus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692729" y="4296091"/>
            <a:ext cx="2946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/>
              <a:t>Ziegenpocken</a:t>
            </a:r>
          </a:p>
          <a:p>
            <a:pPr lvl="1"/>
            <a:r>
              <a:rPr lang="de-DE" dirty="0"/>
              <a:t>Schafpocken</a:t>
            </a:r>
          </a:p>
          <a:p>
            <a:pPr lvl="1"/>
            <a:r>
              <a:rPr lang="de-DE" dirty="0" err="1"/>
              <a:t>Lumpy</a:t>
            </a:r>
            <a:r>
              <a:rPr lang="de-DE" dirty="0"/>
              <a:t> Skin </a:t>
            </a:r>
            <a:r>
              <a:rPr lang="de-DE" dirty="0" err="1"/>
              <a:t>Disease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556189" y="3990905"/>
            <a:ext cx="6096000" cy="175432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Serologisch kreuzreaktiv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Stabil, wenig Mutationsfreudig (</a:t>
            </a:r>
            <a:r>
              <a:rPr lang="de-DE" dirty="0">
                <a:ea typeface="+mn-lt"/>
                <a:cs typeface="+mn-lt"/>
              </a:rPr>
              <a:t>Inzwischen zirkulieren im Osten (Russland/Asien) rekombinante LSDV-Stämme aus </a:t>
            </a:r>
            <a:r>
              <a:rPr lang="de-DE" dirty="0" err="1">
                <a:ea typeface="+mn-lt"/>
                <a:cs typeface="+mn-lt"/>
              </a:rPr>
              <a:t>Neethling</a:t>
            </a:r>
            <a:r>
              <a:rPr lang="de-DE" dirty="0">
                <a:ea typeface="+mn-lt"/>
                <a:cs typeface="+mn-lt"/>
              </a:rPr>
              <a:t>-Vakzinen und Feldstämmen.)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Schaf- und Ziegenpocken springen zwischen Spezies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Meldepflichtig</a:t>
            </a:r>
          </a:p>
        </p:txBody>
      </p:sp>
      <p:sp>
        <p:nvSpPr>
          <p:cNvPr id="8" name="Rechteck 7"/>
          <p:cNvSpPr/>
          <p:nvPr/>
        </p:nvSpPr>
        <p:spPr>
          <a:xfrm>
            <a:off x="3128161" y="3419908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Großes ziegelförmiges </a:t>
            </a:r>
            <a:r>
              <a:rPr lang="de-DE" dirty="0" err="1"/>
              <a:t>doppelstrangiges</a:t>
            </a:r>
            <a:r>
              <a:rPr lang="de-DE" dirty="0"/>
              <a:t> DNA Virus: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943100" y="4157592"/>
            <a:ext cx="2573743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Übertragungswege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8834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09511" y="2798867"/>
            <a:ext cx="21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 und Indirekt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1385934" y="4448491"/>
            <a:ext cx="4136016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Haut Wunden</a:t>
            </a:r>
            <a:endParaRPr lang="de-DE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de-DE" dirty="0"/>
              <a:t>Aerosole nach engem Kontakt mit infizierten Tieren</a:t>
            </a: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de-DE" dirty="0"/>
              <a:t>Milch, Urin, Kot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de-DE" dirty="0"/>
              <a:t>Speichel, Nasen- und Augenausfluss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580180" y="3178368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Für Menschen ungefährlich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40339" y="4309992"/>
            <a:ext cx="6096000" cy="230832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de-DE" dirty="0" err="1"/>
              <a:t>Arbeiter:innen</a:t>
            </a:r>
            <a:r>
              <a:rPr lang="de-DE" dirty="0"/>
              <a:t> und </a:t>
            </a:r>
            <a:r>
              <a:rPr lang="de-DE" dirty="0" err="1"/>
              <a:t>Tierärzt:innen</a:t>
            </a: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Kontaminierte Ställe und Weiden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Wolle, Werkzeuge zum scheren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Insekten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Transportfahrzeuge, Equipment, Gegenstände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4804" y="2312711"/>
            <a:ext cx="587979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Schaf- und Ziegenpocken bei Wildtieren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7" name="Rechteck 6"/>
          <p:cNvSpPr/>
          <p:nvPr/>
        </p:nvSpPr>
        <p:spPr>
          <a:xfrm>
            <a:off x="587829" y="3201801"/>
            <a:ext cx="583874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Betroffene Tierarten: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Wildwiederkäuer, aber v.a. „wilde Schafe und Ziegen“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 betrifft teils bekannt und teils vermutet: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Seraue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Gorale, Mufflons, Gämsen, Steinböcke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bekannter Ausbruch war der beim gefährdeten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Serau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erhöhter Sterblichkeit.</a:t>
            </a:r>
            <a:endParaRPr lang="de-DE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26965" y="3201801"/>
            <a:ext cx="505517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Epidemiologie: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Übertragung scheint sowohl vom Wildtier aufs Nutztier, als auch umgekehrt möglich.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Schafe und Ziegen in Europa gelten als anfälliger für diese Erkrankung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diesem Zusammenhang ist zu bedenken, dass im mediterranen Raum verwilderte Ziegen weit verbreitet sind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803466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767442" y="6446325"/>
            <a:ext cx="84641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3"/>
              </a:rPr>
              <a:t>The role of wildlife in the epidemiology and control of Foot-and-mouth-disease And Similar Transboundary (FAST) animal diseases: A review - PubMed (nih.gov)</a:t>
            </a:r>
            <a:endParaRPr lang="de-AT" sz="10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Klinisches Bild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79393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33678" y="2809036"/>
            <a:ext cx="17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Inkubationszeit: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1200873" y="4395143"/>
            <a:ext cx="4631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Ziegen weniger schwerwiegend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Zunächst unspezifische Beschwerden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Dunkler, harter Schorf (zwischen den Beinen, Abdomen, Schwanz)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nekrotische und geschwollene Schleimhäute (Augen, Nase, Mund, Vulva und Präputium)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031173" y="3206709"/>
            <a:ext cx="616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 – 8 Tage für Schafpocken / 5 -14 Tage für Ziegenpocken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5622267" y="43951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zusätzliche klinische Anzeichen (in der Regel einige Tage nach der Inkubation): Lungenentzündung, vergrößerte </a:t>
            </a:r>
            <a:r>
              <a:rPr lang="de-DE" dirty="0" err="1"/>
              <a:t>präkapuläre</a:t>
            </a:r>
            <a:r>
              <a:rPr lang="de-DE" dirty="0"/>
              <a:t> Lymphknoten, </a:t>
            </a:r>
            <a:r>
              <a:rPr lang="de-DE" dirty="0" err="1"/>
              <a:t>mukopurulenter</a:t>
            </a:r>
            <a:r>
              <a:rPr lang="de-DE" dirty="0"/>
              <a:t> Nasen- oder Augenausfluss, bakterielle Sekundärinfektionen, Tod (kann in jedem Krankheitsstadium auftreten)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0980" y="2183440"/>
            <a:ext cx="3198702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Differenzialdiagnosen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55" y="6030913"/>
            <a:ext cx="652646" cy="6526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755317" y="3788967"/>
            <a:ext cx="3904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Allergische Dermatitis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Blauzunge*</a:t>
            </a:r>
            <a:r>
              <a:rPr lang="de-DE" dirty="0"/>
              <a:t> (C+D+E)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Orf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Mykotische</a:t>
            </a:r>
            <a:r>
              <a:rPr lang="de-DE" dirty="0"/>
              <a:t> Dermatitis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Räude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6464587" y="38008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Dermatophytose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Photosensibilität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Lungenentzündung</a:t>
            </a:r>
            <a:endParaRPr lang="de-A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Pest der kleinen Wiederkäuer* </a:t>
            </a:r>
            <a:r>
              <a:rPr lang="de-DE" dirty="0"/>
              <a:t>(A+D+E)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Maul und Klauenseuche* </a:t>
            </a:r>
            <a:r>
              <a:rPr lang="de-DE" dirty="0"/>
              <a:t>(A+D+E)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693965" y="631148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*meldepflichtig</a:t>
            </a:r>
            <a:endParaRPr lang="de-AT" dirty="0">
              <a:solidFill>
                <a:schemeClr val="accent2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92637">
            <a:off x="3580771" y="-3472314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5854" y="3389740"/>
            <a:ext cx="14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VIROLOGIE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2080415" y="3773301"/>
            <a:ext cx="3904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Virus Isolation</a:t>
            </a:r>
            <a:r>
              <a:rPr lang="de-DE">
                <a:solidFill>
                  <a:schemeClr val="accent2"/>
                </a:solidFill>
              </a:rPr>
              <a:t>: </a:t>
            </a:r>
          </a:p>
          <a:p>
            <a:pPr lvl="0"/>
            <a:r>
              <a:rPr lang="de-DE"/>
              <a:t>wird </a:t>
            </a:r>
            <a:r>
              <a:rPr lang="de-DE" dirty="0"/>
              <a:t>als Bestätigungstest verwendet, wenn die Proben PCR-positiv sind: weniger empfindlich als PCR (Dauer: mind. 1 Woche), BSL 3, Arbeitsintensiv  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1140228" y="2664768"/>
            <a:ext cx="967483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/>
              <a:t>Klinische Anzeichen allein reichen in der Regel nicht aus, um Schaf- und Ziegenpocken zu diagnostizieren, und eine Labordiagnose ist erforderlich. 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6309428" y="3769840"/>
            <a:ext cx="4183307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Virale DNA</a:t>
            </a:r>
            <a:r>
              <a:rPr lang="de-DE" dirty="0"/>
              <a:t>: </a:t>
            </a:r>
            <a:endParaRPr lang="de-AT" dirty="0"/>
          </a:p>
          <a:p>
            <a:r>
              <a:rPr lang="de-DE" dirty="0"/>
              <a:t>Pan </a:t>
            </a:r>
            <a:r>
              <a:rPr lang="de-DE" dirty="0" err="1"/>
              <a:t>Capripox</a:t>
            </a:r>
            <a:r>
              <a:rPr lang="de-DE" dirty="0"/>
              <a:t> PCR - am häufigsten verwendete </a:t>
            </a:r>
            <a:r>
              <a:rPr lang="de-DE" dirty="0" err="1"/>
              <a:t>pcr</a:t>
            </a:r>
            <a:r>
              <a:rPr lang="de-DE" dirty="0"/>
              <a:t>-Test für Ersttests: hochempfindlich und </a:t>
            </a:r>
            <a:r>
              <a:rPr lang="de-DE" dirty="0" err="1"/>
              <a:t>spezifischkurze</a:t>
            </a:r>
            <a:r>
              <a:rPr lang="de-DE" dirty="0"/>
              <a:t> Durchlaufzeit (in der Regel innerhalb weniger Stunden/eines halben Tages). Er weist alle </a:t>
            </a:r>
            <a:r>
              <a:rPr lang="de-DE" dirty="0" err="1"/>
              <a:t>Capripox</a:t>
            </a:r>
            <a:r>
              <a:rPr lang="de-DE" dirty="0"/>
              <a:t>-Viren nach. </a:t>
            </a:r>
            <a:r>
              <a:rPr lang="de-DE" dirty="0">
                <a:ea typeface="+mn-lt"/>
                <a:cs typeface="+mn-lt"/>
              </a:rPr>
              <a:t>Eine weitere molekularbiologische Differenzierung zwischen LSDV, SPPV und GTPV möglich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52479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31277" y="2615663"/>
            <a:ext cx="15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SEROLOGIE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139788" y="3430982"/>
            <a:ext cx="4875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VNT</a:t>
            </a:r>
            <a:r>
              <a:rPr lang="de-DE" dirty="0"/>
              <a:t> (Virusneutralisationstest): hohe Spezifität, weniger empfindlich als andere Tests, BSL-3, sehr arbeitsintensiv.</a:t>
            </a:r>
          </a:p>
          <a:p>
            <a:pPr lvl="0"/>
            <a:endParaRPr lang="de-AT" dirty="0"/>
          </a:p>
          <a:p>
            <a:pPr lvl="0"/>
            <a:r>
              <a:rPr lang="de-DE" dirty="0">
                <a:solidFill>
                  <a:schemeClr val="accent2"/>
                </a:solidFill>
              </a:rPr>
              <a:t>ELISA</a:t>
            </a:r>
            <a:r>
              <a:rPr lang="de-DE" dirty="0"/>
              <a:t> (Enzyme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immunosorbent</a:t>
            </a:r>
            <a:r>
              <a:rPr lang="de-DE" dirty="0"/>
              <a:t> </a:t>
            </a:r>
            <a:r>
              <a:rPr lang="de-DE" dirty="0" err="1"/>
              <a:t>assay</a:t>
            </a:r>
            <a:r>
              <a:rPr lang="de-DE" dirty="0"/>
              <a:t>): Der am häufigsten verwendete serologische Test, kurze Durchlaufzeit, einfach durchzuführen und relativ kostengünstig, gute Empfindlichkeit und Spezifität.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6125115" y="3372273"/>
            <a:ext cx="46618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IPMA</a:t>
            </a:r>
            <a:r>
              <a:rPr lang="de-DE" dirty="0"/>
              <a:t> (</a:t>
            </a:r>
            <a:r>
              <a:rPr lang="de-DE" dirty="0" err="1"/>
              <a:t>Immunoperoxidase</a:t>
            </a:r>
            <a:r>
              <a:rPr lang="de-DE" dirty="0"/>
              <a:t> </a:t>
            </a:r>
            <a:r>
              <a:rPr lang="de-DE" dirty="0" err="1"/>
              <a:t>Monolayer</a:t>
            </a:r>
            <a:r>
              <a:rPr lang="de-DE" dirty="0"/>
              <a:t> Assay): einer der sensitivsten Tests, BSL-3, sehr arbeitsintensiv.</a:t>
            </a:r>
          </a:p>
          <a:p>
            <a:pPr lvl="0"/>
            <a:endParaRPr lang="de-AT" dirty="0"/>
          </a:p>
          <a:p>
            <a:pPr lvl="0"/>
            <a:r>
              <a:rPr lang="de-DE" dirty="0">
                <a:solidFill>
                  <a:schemeClr val="accent2"/>
                </a:solidFill>
              </a:rPr>
              <a:t>AGID/IFAT</a:t>
            </a:r>
            <a:r>
              <a:rPr lang="de-DE" dirty="0"/>
              <a:t> (</a:t>
            </a:r>
            <a:r>
              <a:rPr lang="de-DE" dirty="0" err="1"/>
              <a:t>Agargel</a:t>
            </a:r>
            <a:r>
              <a:rPr lang="de-DE" dirty="0"/>
              <a:t> </a:t>
            </a:r>
            <a:r>
              <a:rPr lang="de-DE" dirty="0" err="1"/>
              <a:t>Immunodiffusion</a:t>
            </a:r>
            <a:r>
              <a:rPr lang="de-DE" dirty="0"/>
              <a:t>/</a:t>
            </a: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immunofluorescent</a:t>
            </a:r>
            <a:r>
              <a:rPr lang="de-DE" dirty="0"/>
              <a:t> </a:t>
            </a:r>
            <a:r>
              <a:rPr lang="de-DE" dirty="0" err="1"/>
              <a:t>antibody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): Dies ist der am wenigsten genutzte serologische Test. Aufgrund möglicher Kreuzreaktionen mit anderen Pockenviren weist er eine geringe Spezifität auf.</a:t>
            </a:r>
            <a:endParaRPr lang="de-AT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9088301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Probenentnahme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90" y="5727165"/>
            <a:ext cx="1053966" cy="10539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139788" y="3430982"/>
            <a:ext cx="4875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Lebende Tiere</a:t>
            </a:r>
            <a:r>
              <a:rPr lang="de-DE" dirty="0"/>
              <a:t>: </a:t>
            </a:r>
          </a:p>
          <a:p>
            <a:pPr lvl="0"/>
            <a:r>
              <a:rPr lang="de-DE" dirty="0"/>
              <a:t>Hautläsionen, Hautkrusten (einfacher Behälter), Speichel (Abstriche), Nasen – Augenausfluss (Abstriche), Blut (EDTA/Heparin) und Serum (einfaches Röhrchen)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6130694" y="3430982"/>
            <a:ext cx="4661835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Tote Tiere</a:t>
            </a:r>
            <a:r>
              <a:rPr lang="de-DE" dirty="0"/>
              <a:t>: Hautläsionen, Hautkrusten (einfacher Behälter), Lymphknoten, Milz, Lunge und veränderte Regionen des Respirationstrakts, Nasenausfluss (Abstriche), Blut (Serum)</a:t>
            </a:r>
            <a:endParaRPr lang="de-AT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86682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" y="96145"/>
            <a:ext cx="2836719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Breitbild</PresentationFormat>
  <Paragraphs>137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Arial,Sans-Serif</vt:lpstr>
      <vt:lpstr>Calibri</vt:lpstr>
      <vt:lpstr>Times New Roman</vt:lpstr>
      <vt:lpstr>Larissa</vt:lpstr>
      <vt:lpstr>Schaf- und Ziegenpocken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Schaf- und Ziegenpocken</dc:title>
  <dc:creator>Sipek, Evita</dc:creator>
  <cp:lastModifiedBy>Sipek, Evita</cp:lastModifiedBy>
  <cp:revision>195</cp:revision>
  <dcterms:created xsi:type="dcterms:W3CDTF">2025-01-22T07:32:41Z</dcterms:created>
  <dcterms:modified xsi:type="dcterms:W3CDTF">2025-07-08T11:42:03Z</dcterms:modified>
</cp:coreProperties>
</file>